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Barlow Condensed" panose="00000506000000000000" pitchFamily="2" charset="0"/>
      <p:regular r:id="rId18"/>
      <p:bold r:id="rId19"/>
      <p:italic r:id="rId20"/>
      <p:boldItalic r:id="rId21"/>
    </p:embeddedFont>
    <p:embeddedFont>
      <p:font typeface="Work Sans" pitchFamily="2" charset="0"/>
      <p:regular r:id="rId22"/>
      <p:bold r:id="rId23"/>
      <p:italic r:id="rId24"/>
      <p:boldItalic r:id="rId25"/>
    </p:embeddedFont>
    <p:embeddedFont>
      <p:font typeface="Work Sans Medium"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AEoMcoEVWRcsyOmAZh3q2cvh8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antique-auction-isometric-composition_5974453.htm#query=auction&amp;position=9&amp;from_view=search&amp;track=sph&amp;uuid=c06ad780-b817-4433-b142-257b3af237b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eepik.com/free-vector/tiny-cardiology-doctor-nurse-examining-heart-blood-pressure-prescribing-treatment-medical-cardiovascular-checkup-flat-vector-illustration-anatomy-hospital-heart-diseases-health-care-concept_21683392.htm#query=healthcare&amp;position=35&amp;from_view=search&amp;track=sph&amp;uuid=968ba2dd-67ab-49a8-b408-9fc39060b38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Wealth Redistribution Methods:</a:t>
            </a:r>
            <a:endParaRPr/>
          </a:p>
          <a:p>
            <a:pPr marL="0" lvl="0" indent="0" algn="l" rtl="0">
              <a:spcBef>
                <a:spcPts val="0"/>
              </a:spcBef>
              <a:spcAft>
                <a:spcPts val="0"/>
              </a:spcAft>
              <a:buClr>
                <a:schemeClr val="dk1"/>
              </a:buClr>
              <a:buFont typeface="Arial"/>
              <a:buNone/>
            </a:pPr>
            <a:r>
              <a:rPr lang="en-US" b="1"/>
              <a:t>Progressive Taxation: </a:t>
            </a:r>
            <a:r>
              <a:rPr lang="en-US"/>
              <a:t>Progressive tax systems impose higher tax rates on higher income brackets, effectively redistributing income from the wealthy to the less affluent. This is often achieved through higher marginal tax rates for higher income levels.</a:t>
            </a:r>
            <a:endParaRPr/>
          </a:p>
          <a:p>
            <a:pPr marL="0" lvl="0" indent="0" algn="l" rtl="0">
              <a:spcBef>
                <a:spcPts val="0"/>
              </a:spcBef>
              <a:spcAft>
                <a:spcPts val="0"/>
              </a:spcAft>
              <a:buClr>
                <a:schemeClr val="dk1"/>
              </a:buClr>
              <a:buFont typeface="Arial"/>
              <a:buNone/>
            </a:pPr>
            <a:r>
              <a:rPr lang="en-US" b="1"/>
              <a:t>Social Welfare Programs: </a:t>
            </a:r>
            <a:r>
              <a:rPr lang="en-US"/>
              <a:t>Governments implement social welfare programs to aid individuals or families who are in need, such as unemployment benefits, healthcare coverage, education subsidies, and food stamps. These programs are funded using tax revenue, partly redistributing wealth from higher-income individuals to those with lower incomes.</a:t>
            </a:r>
            <a:endParaRPr/>
          </a:p>
          <a:p>
            <a:pPr marL="0" lvl="0" indent="0" algn="l" rtl="0">
              <a:spcBef>
                <a:spcPts val="0"/>
              </a:spcBef>
              <a:spcAft>
                <a:spcPts val="0"/>
              </a:spcAft>
              <a:buClr>
                <a:schemeClr val="dk1"/>
              </a:buClr>
              <a:buFont typeface="Arial"/>
              <a:buNone/>
            </a:pPr>
            <a:r>
              <a:rPr lang="en-US" b="1"/>
              <a:t>Wealth Redistribution Policies: </a:t>
            </a:r>
            <a:r>
              <a:rPr lang="en-US"/>
              <a:t>Governments may employ policies like inheritance taxes, estate taxes, or direct wealth taxes to redistribute wealth from individuals with significant assets to those with fewer resources. These policies aim to address wealth concentration and promote a more equitable distribution of wealth.</a:t>
            </a:r>
            <a:endParaRPr/>
          </a:p>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Font typeface="Arial"/>
              <a:buNone/>
            </a:pPr>
            <a:r>
              <a:rPr lang="en-US" b="1"/>
              <a:t>Pros</a:t>
            </a:r>
            <a:endParaRPr sz="600" b="1"/>
          </a:p>
          <a:p>
            <a:pPr marL="0" lvl="0" indent="0" algn="l" rtl="0">
              <a:lnSpc>
                <a:spcPct val="107000"/>
              </a:lnSpc>
              <a:spcBef>
                <a:spcPts val="0"/>
              </a:spcBef>
              <a:spcAft>
                <a:spcPts val="0"/>
              </a:spcAft>
              <a:buClr>
                <a:schemeClr val="dk1"/>
              </a:buClr>
              <a:buFont typeface="Arial"/>
              <a:buNone/>
            </a:pPr>
            <a:r>
              <a:rPr lang="en-US" b="1"/>
              <a:t>Poverty Alleviation: </a:t>
            </a:r>
            <a:r>
              <a:rPr lang="en-US"/>
              <a:t>Redistribution helps provide a safety net for those facing financial difficulties, reducing poverty rates and improving living conditions for disadvantaged individuals.</a:t>
            </a:r>
            <a:endParaRPr sz="600"/>
          </a:p>
          <a:p>
            <a:pPr marL="0" lvl="0" indent="0" algn="l" rtl="0">
              <a:lnSpc>
                <a:spcPct val="107000"/>
              </a:lnSpc>
              <a:spcBef>
                <a:spcPts val="0"/>
              </a:spcBef>
              <a:spcAft>
                <a:spcPts val="0"/>
              </a:spcAft>
              <a:buClr>
                <a:schemeClr val="dk1"/>
              </a:buClr>
              <a:buFont typeface="Arial"/>
              <a:buNone/>
            </a:pPr>
            <a:r>
              <a:rPr lang="en-US" b="1"/>
              <a:t>Social Stability:</a:t>
            </a:r>
            <a:r>
              <a:rPr lang="en-US"/>
              <a:t> By reducing income disparities, wealth redistribution can contribute to social stability, lower crime rates, and create a more inclusive society.</a:t>
            </a:r>
            <a:endParaRPr sz="600"/>
          </a:p>
          <a:p>
            <a:pPr marL="0" lvl="0" indent="0" algn="l" rtl="0">
              <a:lnSpc>
                <a:spcPct val="107000"/>
              </a:lnSpc>
              <a:spcBef>
                <a:spcPts val="0"/>
              </a:spcBef>
              <a:spcAft>
                <a:spcPts val="0"/>
              </a:spcAft>
              <a:buClr>
                <a:schemeClr val="dk1"/>
              </a:buClr>
              <a:buFont typeface="Arial"/>
              <a:buNone/>
            </a:pPr>
            <a:r>
              <a:rPr lang="en-US" b="1"/>
              <a:t>Economic Stimulus: </a:t>
            </a:r>
            <a:r>
              <a:rPr lang="en-US"/>
              <a:t>Redistribution can stimulate economic growth by increasing the purchasing power of lower-income individuals, leading to increased consumer spending and demand.</a:t>
            </a:r>
            <a:endParaRPr sz="600"/>
          </a:p>
          <a:p>
            <a:pPr marL="0" lvl="0" indent="0" algn="l" rtl="0">
              <a:lnSpc>
                <a:spcPct val="107000"/>
              </a:lnSpc>
              <a:spcBef>
                <a:spcPts val="800"/>
              </a:spcBef>
              <a:spcAft>
                <a:spcPts val="0"/>
              </a:spcAft>
              <a:buClr>
                <a:schemeClr val="dk1"/>
              </a:buClr>
              <a:buFont typeface="Arial"/>
              <a:buNone/>
            </a:pPr>
            <a:r>
              <a:rPr lang="en-US" b="1"/>
              <a:t>Cons</a:t>
            </a:r>
            <a:endParaRPr b="1"/>
          </a:p>
          <a:p>
            <a:pPr marL="0" lvl="0" indent="0" algn="l" rtl="0">
              <a:lnSpc>
                <a:spcPct val="107000"/>
              </a:lnSpc>
              <a:spcBef>
                <a:spcPts val="800"/>
              </a:spcBef>
              <a:spcAft>
                <a:spcPts val="0"/>
              </a:spcAft>
              <a:buClr>
                <a:schemeClr val="dk1"/>
              </a:buClr>
              <a:buFont typeface="Arial"/>
              <a:buNone/>
            </a:pPr>
            <a:r>
              <a:rPr lang="en-US" b="1"/>
              <a:t>Incentive Effects:</a:t>
            </a:r>
            <a:r>
              <a:rPr lang="en-US"/>
              <a:t> High levels of redistribution can disincentivize work, savings, and investment, as individuals may perceive reduced rewards for their efforts, potentially hindering economic productivity.</a:t>
            </a:r>
            <a:endParaRPr sz="600"/>
          </a:p>
          <a:p>
            <a:pPr marL="0" lvl="0" indent="0" algn="l" rtl="0">
              <a:lnSpc>
                <a:spcPct val="107000"/>
              </a:lnSpc>
              <a:spcBef>
                <a:spcPts val="800"/>
              </a:spcBef>
              <a:spcAft>
                <a:spcPts val="0"/>
              </a:spcAft>
              <a:buClr>
                <a:schemeClr val="dk1"/>
              </a:buClr>
              <a:buFont typeface="Arial"/>
              <a:buNone/>
            </a:pPr>
            <a:r>
              <a:rPr lang="en-US" b="1"/>
              <a:t>Negative Impact on Innovation:</a:t>
            </a:r>
            <a:r>
              <a:rPr lang="en-US"/>
              <a:t> Heavy redistribution can impede innovation and entrepreneurship by imposing high taxes on wealthy individuals who often drive innovation and economic growth.</a:t>
            </a:r>
            <a:endParaRPr sz="600"/>
          </a:p>
          <a:p>
            <a:pPr marL="0" lvl="0" indent="0" algn="l" rtl="0">
              <a:lnSpc>
                <a:spcPct val="107000"/>
              </a:lnSpc>
              <a:spcBef>
                <a:spcPts val="800"/>
              </a:spcBef>
              <a:spcAft>
                <a:spcPts val="0"/>
              </a:spcAft>
              <a:buClr>
                <a:schemeClr val="dk1"/>
              </a:buClr>
              <a:buFont typeface="Arial"/>
              <a:buNone/>
            </a:pPr>
            <a:r>
              <a:rPr lang="en-US" b="1"/>
              <a:t>Administrative Costs and Inefficiencies</a:t>
            </a:r>
            <a:r>
              <a:rPr lang="en-US"/>
              <a:t>: Implementing and maintaining redistribution programs can be administratively complex and costly. Inefficient execution may result in waste, fraud, or abuse of resources.</a:t>
            </a:r>
            <a:endParaRPr sz="600"/>
          </a:p>
          <a:p>
            <a:pPr marL="228600" lvl="0" indent="-152400" algn="l" rtl="0">
              <a:spcBef>
                <a:spcPts val="800"/>
              </a:spcBef>
              <a:spcAft>
                <a:spcPts val="0"/>
              </a:spcAft>
              <a:buClr>
                <a:schemeClr val="dk1"/>
              </a:buClr>
              <a:buSzPts val="1200"/>
              <a:buFont typeface="Calibri"/>
              <a:buNone/>
            </a:pPr>
            <a:endParaRPr sz="600"/>
          </a:p>
          <a:p>
            <a:pPr marL="228600" lvl="0" indent="-152400" algn="l" rtl="0">
              <a:spcBef>
                <a:spcPts val="800"/>
              </a:spcBef>
              <a:spcAft>
                <a:spcPts val="0"/>
              </a:spcAft>
              <a:buClr>
                <a:schemeClr val="dk1"/>
              </a:buClr>
              <a:buSzPts val="1200"/>
              <a:buFont typeface="Calibri"/>
              <a:buNone/>
            </a:pPr>
            <a:endParaRPr b="1"/>
          </a:p>
        </p:txBody>
      </p:sp>
      <p:sp>
        <p:nvSpPr>
          <p:cNvPr id="199" name="Google Shape;1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2060"/>
                </a:solidFill>
              </a:rPr>
              <a:t>Trade-offs and Costs Associated with Different Allocation Methods: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Prices as a Method of Resource Allocation: </a:t>
            </a:r>
            <a:r>
              <a:rPr lang="en-US">
                <a:solidFill>
                  <a:srgbClr val="002060"/>
                </a:solidFill>
              </a:rPr>
              <a:t>This method allows for efficient distribution where resources are allocated to those who value them most. However, it may result in wealthier individuals and businesses having more access to resources, exacerbating income inequality.</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Auctions for Limited Quantity Goods and Services: </a:t>
            </a:r>
            <a:r>
              <a:rPr lang="en-US">
                <a:solidFill>
                  <a:srgbClr val="002060"/>
                </a:solidFill>
              </a:rPr>
              <a:t>This can result in higher prices and better allocation of resources, especially for scarce products. However, it can favor those with higher income and potentially exclude lower-income individuals.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Entitlements for Essentials and Public Goods: </a:t>
            </a:r>
            <a:r>
              <a:rPr lang="en-US">
                <a:solidFill>
                  <a:srgbClr val="002060"/>
                </a:solidFill>
              </a:rPr>
              <a:t>This can ensure everyone has access to necessities, but it may discourage productivity if individuals can receive goods or services without having to work for them.</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Price Controls as Government Intervention: </a:t>
            </a:r>
            <a:r>
              <a:rPr lang="en-US">
                <a:solidFill>
                  <a:srgbClr val="002060"/>
                </a:solidFill>
              </a:rPr>
              <a:t>This can protect consumers from high prices, but it can also lead to supply shortages if prices are set too low, or wastage if prices are set too high.</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Changing Distribution of Wealth through Taxes and Transfers:</a:t>
            </a:r>
            <a:r>
              <a:rPr lang="en-US">
                <a:solidFill>
                  <a:srgbClr val="002060"/>
                </a:solidFill>
              </a:rPr>
              <a:t> This can reduce wealth inequality, but high taxes may demotivate entrepreneurship and business investment.</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Government Spending as a Tool for Influencing Wealth Distribution:</a:t>
            </a:r>
            <a:r>
              <a:rPr lang="en-US">
                <a:solidFill>
                  <a:srgbClr val="002060"/>
                </a:solidFill>
              </a:rPr>
              <a:t> This can stimulate the economy and reduce wealth disparities, but it can also lead to inefficient allocation of resources if the government favors certain sectors over others or contributes to high levels of national debt.</a:t>
            </a:r>
            <a:endParaRPr>
              <a:solidFill>
                <a:srgbClr val="002060"/>
              </a:solidFill>
            </a:endParaRPr>
          </a:p>
          <a:p>
            <a:pPr marL="0" lvl="0" indent="0" algn="l" rtl="0">
              <a:spcBef>
                <a:spcPts val="0"/>
              </a:spcBef>
              <a:spcAft>
                <a:spcPts val="0"/>
              </a:spcAft>
              <a:buClr>
                <a:schemeClr val="dk1"/>
              </a:buClr>
              <a:buSzPts val="1100"/>
              <a:buFont typeface="Arial"/>
              <a:buNone/>
            </a:pP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These allocation methods can significantly impact market outcomes and resource allocation by causing shifts in supply and demand. </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Price controls may cause suppliers to reduce their production, leading to shortages.</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High tax levels can deter investments, decreasing the supply of goods and services. </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Entitlements or government spending could increase demand for certain goods and services, but may also lead to over-reliance on government aid. </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The balance between these methods, and the potential trade-offs and costs, plays a crucial role in achieving an efficient and fair resource distribution within a society.</a:t>
            </a:r>
            <a:endParaRPr>
              <a:solidFill>
                <a:srgbClr val="002060"/>
              </a:solidFill>
            </a:endParaRPr>
          </a:p>
          <a:p>
            <a:pPr marL="0" lvl="0" indent="0" algn="l" rtl="0">
              <a:spcBef>
                <a:spcPts val="0"/>
              </a:spcBef>
              <a:spcAft>
                <a:spcPts val="0"/>
              </a:spcAft>
              <a:buClr>
                <a:schemeClr val="dk1"/>
              </a:buClr>
              <a:buFont typeface="Arial"/>
              <a:buNone/>
            </a:pPr>
            <a:endParaRPr>
              <a:solidFill>
                <a:srgbClr val="002060"/>
              </a:solidFill>
            </a:endParaRPr>
          </a:p>
          <a:p>
            <a:pPr marL="0" lvl="0" indent="0" algn="l" rtl="0">
              <a:spcBef>
                <a:spcPts val="0"/>
              </a:spcBef>
              <a:spcAft>
                <a:spcPts val="0"/>
              </a:spcAft>
              <a:buNone/>
            </a:pPr>
            <a:endParaRPr>
              <a:solidFill>
                <a:srgbClr val="002060"/>
              </a:solidFill>
            </a:endParaRPr>
          </a:p>
        </p:txBody>
      </p:sp>
      <p:sp>
        <p:nvSpPr>
          <p:cNvPr id="211" name="Google Shape;21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rgbClr val="002060"/>
                </a:solidFill>
              </a:rPr>
              <a:t>Pros</a:t>
            </a:r>
            <a:endParaRPr b="1">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Redistribution of Wealth:</a:t>
            </a:r>
            <a:r>
              <a:rPr lang="en-US">
                <a:solidFill>
                  <a:srgbClr val="002060"/>
                </a:solidFill>
              </a:rPr>
              <a:t> Taxes and transfers can help curb income inequality by redistributing wealth from higher-income individuals to those with lower incomes. </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Social Services:</a:t>
            </a:r>
            <a:r>
              <a:rPr lang="en-US">
                <a:solidFill>
                  <a:srgbClr val="002060"/>
                </a:solidFill>
              </a:rPr>
              <a:t> The revenue from taxation can be used to fund social services such as healthcare and education, enhancing societal well-being.</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Economic Stability: </a:t>
            </a:r>
            <a:r>
              <a:rPr lang="en-US">
                <a:solidFill>
                  <a:srgbClr val="002060"/>
                </a:solidFill>
              </a:rPr>
              <a:t>Progressive tax systems and transfers can help maintain economic stability by providing support in times of economic downturn.</a:t>
            </a:r>
            <a:endParaRPr>
              <a:solidFill>
                <a:srgbClr val="002060"/>
              </a:solidFill>
            </a:endParaRPr>
          </a:p>
          <a:p>
            <a:pPr marL="0" lvl="0" indent="0" algn="l" rtl="0">
              <a:spcBef>
                <a:spcPts val="0"/>
              </a:spcBef>
              <a:spcAft>
                <a:spcPts val="0"/>
              </a:spcAft>
              <a:buClr>
                <a:schemeClr val="dk1"/>
              </a:buClr>
              <a:buSzPts val="1100"/>
              <a:buFont typeface="Arial"/>
              <a:buNone/>
            </a:pP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Cons</a:t>
            </a:r>
            <a:endParaRPr b="1">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Discourages Investment and Savings: </a:t>
            </a:r>
            <a:r>
              <a:rPr lang="en-US">
                <a:solidFill>
                  <a:srgbClr val="002060"/>
                </a:solidFill>
              </a:rPr>
              <a:t>Higher taxes, particularly on income and capital gains, can discourage savings, investment, and entrepreneurship, as the potential returns are diminished by taxes.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Work Disincentives:</a:t>
            </a:r>
            <a:r>
              <a:rPr lang="en-US">
                <a:solidFill>
                  <a:srgbClr val="002060"/>
                </a:solidFill>
              </a:rPr>
              <a:t> Tax and transfer systems can potentially discourage work if the benefits provided by transfers (such as unemployment benefits, welfare) exceed the potential income from work.</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Complexity and Administrative Costs:</a:t>
            </a:r>
            <a:r>
              <a:rPr lang="en-US">
                <a:solidFill>
                  <a:srgbClr val="002060"/>
                </a:solidFill>
              </a:rPr>
              <a:t> Administering a complicated tax and transfer system could result in high costs and difficulties in management.</a:t>
            </a:r>
            <a:endParaRPr>
              <a:solidFill>
                <a:srgbClr val="002060"/>
              </a:solidFill>
            </a:endParaRPr>
          </a:p>
          <a:p>
            <a:pPr marL="0" lvl="0" indent="0" algn="l" rtl="0">
              <a:spcBef>
                <a:spcPts val="0"/>
              </a:spcBef>
              <a:spcAft>
                <a:spcPts val="0"/>
              </a:spcAft>
              <a:buClr>
                <a:schemeClr val="dk1"/>
              </a:buClr>
              <a:buSzPts val="1100"/>
              <a:buFont typeface="Arial"/>
              <a:buNone/>
            </a:pP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Potential implications for overall economic growth and job creation:</a:t>
            </a:r>
            <a:endParaRPr>
              <a:solidFill>
                <a:srgbClr val="002060"/>
              </a:solidFill>
            </a:endParaRPr>
          </a:p>
          <a:p>
            <a:pPr marL="457200" lvl="0" indent="-317500" algn="l" rtl="0">
              <a:spcBef>
                <a:spcPts val="0"/>
              </a:spcBef>
              <a:spcAft>
                <a:spcPts val="0"/>
              </a:spcAft>
              <a:buClr>
                <a:srgbClr val="002060"/>
              </a:buClr>
              <a:buSzPts val="1400"/>
              <a:buChar char="●"/>
            </a:pPr>
            <a:r>
              <a:rPr lang="en-US">
                <a:solidFill>
                  <a:srgbClr val="002060"/>
                </a:solidFill>
              </a:rPr>
              <a:t>The funds used for transfers are resources taken away from private investment; over-reliance on the government for welfare could potentially deter personal initiative and responsibilities and lead to lower productivity.</a:t>
            </a:r>
            <a:endParaRPr>
              <a:solidFill>
                <a:srgbClr val="002060"/>
              </a:solidFill>
            </a:endParaRPr>
          </a:p>
          <a:p>
            <a:pPr marL="457200" lvl="0" indent="-317500" algn="l" rtl="0">
              <a:spcBef>
                <a:spcPts val="0"/>
              </a:spcBef>
              <a:spcAft>
                <a:spcPts val="0"/>
              </a:spcAft>
              <a:buClr>
                <a:srgbClr val="002060"/>
              </a:buClr>
              <a:buSzPts val="1400"/>
              <a:buChar char="●"/>
            </a:pPr>
            <a:r>
              <a:rPr lang="en-US">
                <a:solidFill>
                  <a:srgbClr val="002060"/>
                </a:solidFill>
              </a:rPr>
              <a:t>High taxes could discourage investment, innovation, and risk-taking, all of which contribute to economic growth. This could lead to slower growth in the private sector, causing slower job creation.</a:t>
            </a:r>
            <a:endParaRPr>
              <a:solidFill>
                <a:srgbClr val="002060"/>
              </a:solidFill>
            </a:endParaRPr>
          </a:p>
          <a:p>
            <a:pPr marL="457200" lvl="0" indent="-317500" algn="l" rtl="0">
              <a:spcBef>
                <a:spcPts val="0"/>
              </a:spcBef>
              <a:spcAft>
                <a:spcPts val="0"/>
              </a:spcAft>
              <a:buClr>
                <a:srgbClr val="002060"/>
              </a:buClr>
              <a:buSzPts val="1400"/>
              <a:buChar char="●"/>
            </a:pPr>
            <a:r>
              <a:rPr lang="en-US">
                <a:solidFill>
                  <a:srgbClr val="002060"/>
                </a:solidFill>
              </a:rPr>
              <a:t>If not carefully managed, excessive taxes and transfers could lead to a high deficit and a significant debt burden, which could in turn lead to slower economic growth and job creation in the long run. </a:t>
            </a:r>
            <a:endParaRPr>
              <a:solidFill>
                <a:srgbClr val="002060"/>
              </a:solidFill>
            </a:endParaRPr>
          </a:p>
          <a:p>
            <a:pPr marL="457200" lvl="0" indent="-317500" algn="l" rtl="0">
              <a:spcBef>
                <a:spcPts val="0"/>
              </a:spcBef>
              <a:spcAft>
                <a:spcPts val="0"/>
              </a:spcAft>
              <a:buClr>
                <a:srgbClr val="002060"/>
              </a:buClr>
              <a:buSzPts val="1400"/>
              <a:buChar char="●"/>
            </a:pPr>
            <a:r>
              <a:rPr lang="en-US">
                <a:solidFill>
                  <a:srgbClr val="002060"/>
                </a:solidFill>
              </a:rPr>
              <a:t>Striking a balance between the level of taxation, the extent of transfers, and the laissez-faire market activities is crucial to ensure both efficient resource allocation and the achievement of social objectives.</a:t>
            </a:r>
            <a:endParaRPr>
              <a:solidFill>
                <a:srgbClr val="002060"/>
              </a:solidFill>
            </a:endParaRPr>
          </a:p>
          <a:p>
            <a:pPr marL="0" lvl="0" indent="0" algn="l" rtl="0">
              <a:spcBef>
                <a:spcPts val="0"/>
              </a:spcBef>
              <a:spcAft>
                <a:spcPts val="0"/>
              </a:spcAft>
              <a:buClr>
                <a:schemeClr val="dk1"/>
              </a:buClr>
              <a:buFont typeface="Arial"/>
              <a:buNone/>
            </a:pPr>
            <a:endParaRPr>
              <a:solidFill>
                <a:srgbClr val="002060"/>
              </a:solidFill>
            </a:endParaRPr>
          </a:p>
          <a:p>
            <a:pPr marL="0" lvl="0" indent="0" algn="l" rtl="0">
              <a:spcBef>
                <a:spcPts val="0"/>
              </a:spcBef>
              <a:spcAft>
                <a:spcPts val="0"/>
              </a:spcAft>
              <a:buNone/>
            </a:pPr>
            <a:endParaRPr>
              <a:solidFill>
                <a:srgbClr val="002060"/>
              </a:solidFill>
            </a:endParaRPr>
          </a:p>
        </p:txBody>
      </p:sp>
      <p:sp>
        <p:nvSpPr>
          <p:cNvPr id="220" name="Google Shape;22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rgbClr val="002060"/>
                </a:solidFill>
              </a:rPr>
              <a:t>Public Needs and Priorities:</a:t>
            </a:r>
            <a:r>
              <a:rPr lang="en-US">
                <a:solidFill>
                  <a:srgbClr val="002060"/>
                </a:solidFill>
              </a:rPr>
              <a:t> Government spending should address the most pressing community needs and priorities. This may include education, health care, infrastructure, and social services.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Fiscal Responsibility: </a:t>
            </a:r>
            <a:r>
              <a:rPr lang="en-US">
                <a:solidFill>
                  <a:srgbClr val="002060"/>
                </a:solidFill>
              </a:rPr>
              <a:t>Budget constraints must be considered. Funds should be allocated in a way that manages public debt responsibly and maintains fiscal stability.</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Economic Conditions:</a:t>
            </a:r>
            <a:r>
              <a:rPr lang="en-US">
                <a:solidFill>
                  <a:srgbClr val="002060"/>
                </a:solidFill>
              </a:rPr>
              <a:t> In times of economic downturn, government funds may need to be allocated towards stimulus programs or safety net programs. In periods of growth, funds might be allocated towards investments in infrastructure, education, or other programs that will sustain long-term growth.</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Efficiency:</a:t>
            </a:r>
            <a:r>
              <a:rPr lang="en-US">
                <a:solidFill>
                  <a:srgbClr val="002060"/>
                </a:solidFill>
              </a:rPr>
              <a:t> Funds should be directed towards projects and services that deliver the highest return on investment. Efficiency might be based on cost-effectiveness, potential for long-term savings, or the potential to prevent future costs.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Equity: </a:t>
            </a:r>
            <a:r>
              <a:rPr lang="en-US">
                <a:solidFill>
                  <a:srgbClr val="002060"/>
                </a:solidFill>
              </a:rPr>
              <a:t>Allocation of funds should consider equity among different populations, regions, or sectors. It's crucial to balance resources to address wealth and income disparities and ensure underserved communities receive adequate funding.</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Long-Term vs Short-Term Needs:</a:t>
            </a:r>
            <a:r>
              <a:rPr lang="en-US">
                <a:solidFill>
                  <a:srgbClr val="002060"/>
                </a:solidFill>
              </a:rPr>
              <a:t> The government needs to balance between addressing short-term challenges and investing in long-term initiatives. Budget allocation should aim for sustainability and consider future resource needs.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Legal Obligations: </a:t>
            </a:r>
            <a:r>
              <a:rPr lang="en-US">
                <a:solidFill>
                  <a:srgbClr val="002060"/>
                </a:solidFill>
              </a:rPr>
              <a:t>Funds may be legally required to be allocated towards certain programs or services, which may limit discretionary spending options.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Economic Multiplier Effects:</a:t>
            </a:r>
            <a:r>
              <a:rPr lang="en-US">
                <a:solidFill>
                  <a:srgbClr val="002060"/>
                </a:solidFill>
              </a:rPr>
              <a:t> Some types of spending, such as infrastructure or education, have larger economic multiplier effects, providing greater benefits to the economy over time.</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Public Opinion and Political Considerations:</a:t>
            </a:r>
            <a:r>
              <a:rPr lang="en-US">
                <a:solidFill>
                  <a:srgbClr val="002060"/>
                </a:solidFill>
              </a:rPr>
              <a:t> Political pressures and public opinion can play a significant role. Constituent preferences and policy platforms can influence funding priorities.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Cost-Benefit Analysis:</a:t>
            </a:r>
            <a:r>
              <a:rPr lang="en-US">
                <a:solidFill>
                  <a:srgbClr val="002060"/>
                </a:solidFill>
              </a:rPr>
              <a:t> In-depth cost-benefit analyses should be conducted to ensure funds are allocated in a manner that maximizes benefits to society.</a:t>
            </a:r>
            <a:endParaRPr>
              <a:solidFill>
                <a:srgbClr val="002060"/>
              </a:solidFill>
            </a:endParaRPr>
          </a:p>
          <a:p>
            <a:pPr marL="0" lvl="0" indent="0" algn="l" rtl="0">
              <a:spcBef>
                <a:spcPts val="0"/>
              </a:spcBef>
              <a:spcAft>
                <a:spcPts val="0"/>
              </a:spcAft>
              <a:buClr>
                <a:schemeClr val="dk1"/>
              </a:buClr>
              <a:buFont typeface="Arial"/>
              <a:buNone/>
            </a:pPr>
            <a:endParaRPr>
              <a:solidFill>
                <a:srgbClr val="002060"/>
              </a:solidFill>
            </a:endParaRPr>
          </a:p>
          <a:p>
            <a:pPr marL="0" lvl="0" indent="0" algn="l" rtl="0">
              <a:spcBef>
                <a:spcPts val="0"/>
              </a:spcBef>
              <a:spcAft>
                <a:spcPts val="0"/>
              </a:spcAft>
              <a:buNone/>
            </a:pPr>
            <a:endParaRPr>
              <a:solidFill>
                <a:srgbClr val="002060"/>
              </a:solidFill>
            </a:endParaRPr>
          </a:p>
        </p:txBody>
      </p:sp>
      <p:sp>
        <p:nvSpPr>
          <p:cNvPr id="229" name="Google Shape;2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002060"/>
              </a:buClr>
              <a:buSzPts val="1200"/>
              <a:buFont typeface="Arial"/>
              <a:buChar char="•"/>
            </a:pPr>
            <a:r>
              <a:rPr lang="en-US" b="0" i="0">
                <a:solidFill>
                  <a:srgbClr val="002060"/>
                </a:solidFill>
              </a:rPr>
              <a:t> The central problem in economics is exploring the costs and benefits of different choices.</a:t>
            </a:r>
            <a:endParaRPr/>
          </a:p>
          <a:p>
            <a:pPr marL="0" lvl="0" indent="-76200" algn="l" rtl="0">
              <a:spcBef>
                <a:spcPts val="0"/>
              </a:spcBef>
              <a:spcAft>
                <a:spcPts val="0"/>
              </a:spcAft>
              <a:buClr>
                <a:srgbClr val="002060"/>
              </a:buClr>
              <a:buSzPts val="1200"/>
              <a:buFont typeface="Arial"/>
              <a:buChar char="•"/>
            </a:pPr>
            <a:r>
              <a:rPr lang="en-US" b="0" i="0">
                <a:solidFill>
                  <a:srgbClr val="002060"/>
                </a:solidFill>
              </a:rPr>
              <a:t> Supply and demand are key factors in determining prices and market outcomes in the economy.</a:t>
            </a:r>
            <a:endParaRPr/>
          </a:p>
          <a:p>
            <a:pPr marL="0" lvl="0" indent="-76200" algn="l" rtl="0">
              <a:spcBef>
                <a:spcPts val="0"/>
              </a:spcBef>
              <a:spcAft>
                <a:spcPts val="0"/>
              </a:spcAft>
              <a:buClr>
                <a:srgbClr val="002060"/>
              </a:buClr>
              <a:buSzPts val="1200"/>
              <a:buFont typeface="Arial"/>
              <a:buChar char="•"/>
            </a:pPr>
            <a:r>
              <a:rPr lang="en-US" b="0" i="0">
                <a:solidFill>
                  <a:srgbClr val="002060"/>
                </a:solidFill>
              </a:rPr>
              <a:t> Market outcomes influence resource allocations, such as the number of coal miners, average length of education, and worker income.</a:t>
            </a:r>
            <a:endParaRPr/>
          </a:p>
          <a:p>
            <a:pPr marL="0" lvl="0" indent="-76200" algn="l" rtl="0">
              <a:spcBef>
                <a:spcPts val="0"/>
              </a:spcBef>
              <a:spcAft>
                <a:spcPts val="0"/>
              </a:spcAft>
              <a:buClr>
                <a:srgbClr val="002060"/>
              </a:buClr>
              <a:buSzPts val="1200"/>
              <a:buFont typeface="Arial"/>
              <a:buChar char="•"/>
            </a:pPr>
            <a:r>
              <a:rPr lang="en-US" b="0" i="0">
                <a:solidFill>
                  <a:srgbClr val="002060"/>
                </a:solidFill>
              </a:rPr>
              <a:t> Taxes and transfers can be used to change the distribution of wealth, but there are trade-offs between consumption and investment for future growth.</a:t>
            </a:r>
            <a:endParaRPr/>
          </a:p>
          <a:p>
            <a:pPr marL="228600" lvl="0" indent="-152400" algn="l" rtl="0">
              <a:spcBef>
                <a:spcPts val="0"/>
              </a:spcBef>
              <a:spcAft>
                <a:spcPts val="0"/>
              </a:spcAft>
              <a:buClr>
                <a:schemeClr val="dk1"/>
              </a:buClr>
              <a:buSzPts val="1200"/>
              <a:buFont typeface="Calibri"/>
              <a:buNone/>
            </a:pPr>
            <a:endParaRPr/>
          </a:p>
        </p:txBody>
      </p:sp>
      <p:sp>
        <p:nvSpPr>
          <p:cNvPr id="238" name="Google Shape;2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Economics is…</a:t>
            </a:r>
            <a:endParaRPr/>
          </a:p>
          <a:p>
            <a:pPr marL="171450" lvl="0" indent="-171450" algn="l" rtl="0">
              <a:spcBef>
                <a:spcPts val="0"/>
              </a:spcBef>
              <a:spcAft>
                <a:spcPts val="0"/>
              </a:spcAft>
              <a:buClr>
                <a:schemeClr val="dk1"/>
              </a:buClr>
              <a:buSzPts val="1200"/>
              <a:buChar char="•"/>
            </a:pPr>
            <a:r>
              <a:rPr lang="en-US"/>
              <a:t>Often called the Dismal Science.</a:t>
            </a:r>
            <a:endParaRPr/>
          </a:p>
          <a:p>
            <a:pPr marL="171450" lvl="0" indent="-171450" algn="l" rtl="0">
              <a:spcBef>
                <a:spcPts val="0"/>
              </a:spcBef>
              <a:spcAft>
                <a:spcPts val="0"/>
              </a:spcAft>
              <a:buClr>
                <a:schemeClr val="dk1"/>
              </a:buClr>
              <a:buSzPts val="1200"/>
              <a:buChar char="•"/>
            </a:pPr>
            <a:r>
              <a:rPr lang="en-US"/>
              <a:t>The study of trade-offs and choices.</a:t>
            </a:r>
            <a:endParaRPr/>
          </a:p>
          <a:p>
            <a:pPr marL="171450" lvl="0" indent="-171450" algn="l" rtl="0">
              <a:spcBef>
                <a:spcPts val="0"/>
              </a:spcBef>
              <a:spcAft>
                <a:spcPts val="0"/>
              </a:spcAft>
              <a:buClr>
                <a:schemeClr val="dk1"/>
              </a:buClr>
              <a:buSzPts val="1200"/>
              <a:buChar char="•"/>
            </a:pPr>
            <a:r>
              <a:rPr lang="en-US"/>
              <a:t>Examining the costs and benefits of choices.</a:t>
            </a:r>
            <a:endParaRPr/>
          </a:p>
          <a:p>
            <a:pPr marL="0" lvl="0" indent="0" algn="l" rtl="0">
              <a:spcBef>
                <a:spcPts val="0"/>
              </a:spcBef>
              <a:spcAft>
                <a:spcPts val="0"/>
              </a:spcAft>
              <a:buClr>
                <a:srgbClr val="464669"/>
              </a:buClr>
              <a:buSzPts val="3600"/>
              <a:buFont typeface="Work Sans Medium"/>
              <a:buNone/>
            </a:pPr>
            <a:r>
              <a:rPr lang="en-US"/>
              <a:t>The purpose of Economics is to understand how different moving parts in the real world are related. So we can make decisions (individually, businesses, and governments) that improve general well-being.</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The central problem in economics is exploring different costs and benefits of choices made by everyone in an economy.</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Trade-off 1: Guns vs. Butter</a:t>
            </a:r>
            <a:endParaRPr b="1"/>
          </a:p>
          <a:p>
            <a:pPr marL="171450" lvl="0" indent="-171450" algn="l" rtl="0">
              <a:spcBef>
                <a:spcPts val="0"/>
              </a:spcBef>
              <a:spcAft>
                <a:spcPts val="0"/>
              </a:spcAft>
              <a:buClr>
                <a:schemeClr val="dk1"/>
              </a:buClr>
              <a:buSzPts val="1200"/>
              <a:buFont typeface="Arial"/>
              <a:buChar char="•"/>
            </a:pPr>
            <a:r>
              <a:rPr lang="en-US"/>
              <a:t>This trade-off refers to the allocation of resources between military defense (guns) and domestic social programs (butter).</a:t>
            </a:r>
            <a:endParaRPr/>
          </a:p>
          <a:p>
            <a:pPr marL="171450" lvl="0" indent="-171450" algn="l" rtl="0">
              <a:spcBef>
                <a:spcPts val="0"/>
              </a:spcBef>
              <a:spcAft>
                <a:spcPts val="0"/>
              </a:spcAft>
              <a:buClr>
                <a:schemeClr val="dk1"/>
              </a:buClr>
              <a:buSzPts val="1200"/>
              <a:buFont typeface="Arial"/>
              <a:buChar char="•"/>
            </a:pPr>
            <a:r>
              <a:rPr lang="en-US"/>
              <a:t>Governments face the decision of how much to spend on national defense to protect the country and how much to allocate towards social welfare programs to improve the well-being of its citizens.</a:t>
            </a:r>
            <a:endParaRPr/>
          </a:p>
          <a:p>
            <a:pPr marL="171450" lvl="0" indent="-171450" algn="l" rtl="0">
              <a:spcBef>
                <a:spcPts val="0"/>
              </a:spcBef>
              <a:spcAft>
                <a:spcPts val="0"/>
              </a:spcAft>
              <a:buClr>
                <a:schemeClr val="dk1"/>
              </a:buClr>
              <a:buSzPts val="1200"/>
              <a:buFont typeface="Arial"/>
              <a:buChar char="•"/>
            </a:pPr>
            <a:r>
              <a:rPr lang="en-US"/>
              <a:t>Increasing military spending may enhance security but could come at the expense of funding for education, healthcare, infrastructure, or other social services.</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Trade-off 2: Efficiency vs. Equity</a:t>
            </a:r>
            <a:endParaRPr b="1"/>
          </a:p>
          <a:p>
            <a:pPr marL="171450" lvl="0" indent="-171450" algn="l" rtl="0">
              <a:spcBef>
                <a:spcPts val="0"/>
              </a:spcBef>
              <a:spcAft>
                <a:spcPts val="0"/>
              </a:spcAft>
              <a:buClr>
                <a:schemeClr val="dk1"/>
              </a:buClr>
              <a:buSzPts val="1200"/>
              <a:buFont typeface="Arial"/>
              <a:buChar char="•"/>
            </a:pPr>
            <a:r>
              <a:rPr lang="en-US"/>
              <a:t>Efficiency refers to how well resources are allocated to maximize production and output.</a:t>
            </a:r>
            <a:endParaRPr/>
          </a:p>
          <a:p>
            <a:pPr marL="171450" lvl="0" indent="-171450" algn="l" rtl="0">
              <a:spcBef>
                <a:spcPts val="0"/>
              </a:spcBef>
              <a:spcAft>
                <a:spcPts val="0"/>
              </a:spcAft>
              <a:buClr>
                <a:schemeClr val="dk1"/>
              </a:buClr>
              <a:buSzPts val="1200"/>
              <a:buFont typeface="Arial"/>
              <a:buChar char="•"/>
            </a:pPr>
            <a:r>
              <a:rPr lang="en-US"/>
              <a:t>Equity refers to fairness and the distribution of resources in society, ensuring a more equal distribution of wealth and opportunities.</a:t>
            </a:r>
            <a:endParaRPr/>
          </a:p>
          <a:p>
            <a:pPr marL="171450" lvl="0" indent="-171450" algn="l" rtl="0">
              <a:spcBef>
                <a:spcPts val="0"/>
              </a:spcBef>
              <a:spcAft>
                <a:spcPts val="0"/>
              </a:spcAft>
              <a:buClr>
                <a:schemeClr val="dk1"/>
              </a:buClr>
              <a:buSzPts val="1200"/>
              <a:buFont typeface="Arial"/>
              <a:buChar char="•"/>
            </a:pPr>
            <a:r>
              <a:rPr lang="en-US"/>
              <a:t>Economists examine the trade-off between achieving efficiency by promoting competition and market freedom, which can potentially lead to income disparities, and promoting equity through redistributive policies, which may reduce incentives for economic growth and productivity.</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Trade-off 3: Current Consumption vs. Future Growth</a:t>
            </a:r>
            <a:endParaRPr b="1"/>
          </a:p>
          <a:p>
            <a:pPr marL="171450" lvl="0" indent="-171450" algn="l" rtl="0">
              <a:spcBef>
                <a:spcPts val="0"/>
              </a:spcBef>
              <a:spcAft>
                <a:spcPts val="0"/>
              </a:spcAft>
              <a:buClr>
                <a:schemeClr val="dk1"/>
              </a:buClr>
              <a:buSzPts val="1200"/>
              <a:buFont typeface="Arial"/>
              <a:buChar char="•"/>
            </a:pPr>
            <a:r>
              <a:rPr lang="en-US"/>
              <a:t>Individuals and societies face the trade-off between consuming resources in the present or investing them to achieve future growth.</a:t>
            </a:r>
            <a:endParaRPr/>
          </a:p>
          <a:p>
            <a:pPr marL="171450" lvl="0" indent="-171450" algn="l" rtl="0">
              <a:spcBef>
                <a:spcPts val="0"/>
              </a:spcBef>
              <a:spcAft>
                <a:spcPts val="0"/>
              </a:spcAft>
              <a:buClr>
                <a:schemeClr val="dk1"/>
              </a:buClr>
              <a:buSzPts val="1200"/>
              <a:buFont typeface="Arial"/>
              <a:buChar char="•"/>
            </a:pPr>
            <a:r>
              <a:rPr lang="en-US"/>
              <a:t>Saving and investment can lead to capital accumulation, technological advancements, and increased productivity, which can result in higher incomes and improved living standards in the future.</a:t>
            </a:r>
            <a:endParaRPr/>
          </a:p>
          <a:p>
            <a:pPr marL="171450" lvl="0" indent="-171450" algn="l" rtl="0">
              <a:spcBef>
                <a:spcPts val="0"/>
              </a:spcBef>
              <a:spcAft>
                <a:spcPts val="0"/>
              </a:spcAft>
              <a:buClr>
                <a:schemeClr val="dk1"/>
              </a:buClr>
              <a:buSzPts val="1200"/>
              <a:buFont typeface="Arial"/>
              <a:buChar char="•"/>
            </a:pPr>
            <a:r>
              <a:rPr lang="en-US"/>
              <a:t>However, choosing to save or invest more means sacrificing immediate consumption and potentially reducing current well-being. </a:t>
            </a:r>
            <a:endParaRPr/>
          </a:p>
          <a:p>
            <a:pPr marL="171450" lvl="0" indent="-171450" algn="l" rtl="0">
              <a:spcBef>
                <a:spcPts val="0"/>
              </a:spcBef>
              <a:spcAft>
                <a:spcPts val="0"/>
              </a:spcAft>
              <a:buClr>
                <a:schemeClr val="dk1"/>
              </a:buClr>
              <a:buSzPts val="1200"/>
              <a:buFont typeface="Arial"/>
              <a:buChar char="•"/>
            </a:pPr>
            <a:r>
              <a:rPr lang="en-US"/>
              <a:t>Balancing current needs and future growth is a key trade-off economists consider.</a:t>
            </a:r>
            <a:endParaRPr/>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d5d9a57e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ad5d9a57e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2060"/>
              </a:buClr>
              <a:buSzPts val="1200"/>
              <a:buFont typeface="Arial"/>
              <a:buChar char="•"/>
            </a:pPr>
            <a:r>
              <a:rPr lang="en-US" b="1" i="0">
                <a:solidFill>
                  <a:srgbClr val="002060"/>
                </a:solidFill>
              </a:rPr>
              <a:t>Supply</a:t>
            </a:r>
            <a:r>
              <a:rPr lang="en-US" b="0" i="0">
                <a:solidFill>
                  <a:srgbClr val="002060"/>
                </a:solidFill>
              </a:rPr>
              <a:t> is an economic concept describing the relationship between market price and how much of a product will be produced and put for sale by businesses.</a:t>
            </a:r>
            <a:endParaRPr/>
          </a:p>
          <a:p>
            <a:pPr marL="171450" lvl="0" indent="-95250" algn="l" rtl="0">
              <a:spcBef>
                <a:spcPts val="0"/>
              </a:spcBef>
              <a:spcAft>
                <a:spcPts val="0"/>
              </a:spcAft>
              <a:buClr>
                <a:schemeClr val="dk1"/>
              </a:buClr>
              <a:buSzPts val="1200"/>
              <a:buFont typeface="Arial"/>
              <a:buNone/>
            </a:pPr>
            <a:endParaRPr/>
          </a:p>
        </p:txBody>
      </p:sp>
      <p:sp>
        <p:nvSpPr>
          <p:cNvPr id="122" name="Google Shape;122;g2ad5d9a57ec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2060"/>
              </a:buClr>
              <a:buSzPts val="1200"/>
              <a:buFont typeface="Arial"/>
              <a:buChar char="•"/>
            </a:pPr>
            <a:r>
              <a:rPr lang="en-US" b="1" i="0">
                <a:solidFill>
                  <a:srgbClr val="002060"/>
                </a:solidFill>
              </a:rPr>
              <a:t>Demand</a:t>
            </a:r>
            <a:r>
              <a:rPr lang="en-US" b="0" i="0">
                <a:solidFill>
                  <a:srgbClr val="002060"/>
                </a:solidFill>
              </a:rPr>
              <a:t> is a description of how much of a good or service would be purchased by consumers at a given price level.</a:t>
            </a:r>
            <a:endParaRPr/>
          </a:p>
          <a:p>
            <a:pPr marL="171450" marR="0" lvl="0" indent="-171450" algn="l" rtl="0">
              <a:lnSpc>
                <a:spcPct val="100000"/>
              </a:lnSpc>
              <a:spcBef>
                <a:spcPts val="0"/>
              </a:spcBef>
              <a:spcAft>
                <a:spcPts val="0"/>
              </a:spcAft>
              <a:buClr>
                <a:srgbClr val="002060"/>
              </a:buClr>
              <a:buSzPts val="1200"/>
              <a:buFont typeface="Arial"/>
              <a:buChar char="•"/>
            </a:pPr>
            <a:r>
              <a:rPr lang="en-US">
                <a:solidFill>
                  <a:srgbClr val="002060"/>
                </a:solidFill>
              </a:rPr>
              <a:t>Together, they are called </a:t>
            </a:r>
            <a:r>
              <a:rPr lang="en-US" b="1" u="sng">
                <a:solidFill>
                  <a:srgbClr val="002060"/>
                </a:solidFill>
              </a:rPr>
              <a:t>Market Forces</a:t>
            </a:r>
            <a:r>
              <a:rPr lang="en-US" b="1">
                <a:solidFill>
                  <a:srgbClr val="002060"/>
                </a:solidFill>
              </a:rPr>
              <a:t>, </a:t>
            </a:r>
            <a:r>
              <a:rPr lang="en-US">
                <a:solidFill>
                  <a:srgbClr val="002060"/>
                </a:solidFill>
              </a:rPr>
              <a:t>or</a:t>
            </a:r>
            <a:r>
              <a:rPr lang="en-US" b="1">
                <a:solidFill>
                  <a:srgbClr val="002060"/>
                </a:solidFill>
              </a:rPr>
              <a:t> </a:t>
            </a:r>
            <a:r>
              <a:rPr lang="en-US">
                <a:solidFill>
                  <a:srgbClr val="002060"/>
                </a:solidFill>
              </a:rPr>
              <a:t>large trends that result in one market outcome or another.</a:t>
            </a:r>
            <a:endParaRPr/>
          </a:p>
          <a:p>
            <a:pPr marL="171450" lvl="0" indent="-95250" algn="l" rtl="0">
              <a:spcBef>
                <a:spcPts val="0"/>
              </a:spcBef>
              <a:spcAft>
                <a:spcPts val="0"/>
              </a:spcAft>
              <a:buClr>
                <a:schemeClr val="dk1"/>
              </a:buClr>
              <a:buSzPts val="1200"/>
              <a:buFont typeface="Arial"/>
              <a:buNone/>
            </a:pPr>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Market outcomes are the results or outcomes that occur in a market when buyers and sellers interact.</a:t>
            </a:r>
            <a:endParaRPr/>
          </a:p>
          <a:p>
            <a:pPr marL="0" lvl="0" indent="0" algn="l" rtl="0">
              <a:spcBef>
                <a:spcPts val="0"/>
              </a:spcBef>
              <a:spcAft>
                <a:spcPts val="0"/>
              </a:spcAft>
              <a:buNone/>
            </a:pPr>
            <a:r>
              <a:rPr lang="en-US"/>
              <a:t>- These outcomes include prices, quantity of goods or services exchanged, and distribution of resources and income among participants.</a:t>
            </a:r>
            <a:endParaRPr/>
          </a:p>
          <a:p>
            <a:pPr marL="0" lvl="0" indent="0" algn="l" rtl="0">
              <a:spcBef>
                <a:spcPts val="0"/>
              </a:spcBef>
              <a:spcAft>
                <a:spcPts val="0"/>
              </a:spcAft>
              <a:buNone/>
            </a:pPr>
            <a:r>
              <a:rPr lang="en-US"/>
              <a:t>- Market outcomes are influenced by factors such as supply and demand, competition, government regulations, and other market forces.</a:t>
            </a: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Well Allocated Resources:</a:t>
            </a:r>
            <a:endParaRPr b="1"/>
          </a:p>
          <a:p>
            <a:pPr marL="0" lvl="0" indent="0" algn="l" rtl="0">
              <a:spcBef>
                <a:spcPts val="0"/>
              </a:spcBef>
              <a:spcAft>
                <a:spcPts val="0"/>
              </a:spcAft>
              <a:buClr>
                <a:schemeClr val="dk1"/>
              </a:buClr>
              <a:buSzPts val="1100"/>
              <a:buFont typeface="Arial"/>
              <a:buNone/>
            </a:pPr>
            <a:r>
              <a:rPr lang="en-US"/>
              <a:t>- High demand for organic produce leading to an increase in organic farms, beneficial for both consumer health and the environment.</a:t>
            </a:r>
            <a:endParaRPr/>
          </a:p>
          <a:p>
            <a:pPr marL="0" lvl="0" indent="0" algn="l" rtl="0">
              <a:spcBef>
                <a:spcPts val="0"/>
              </a:spcBef>
              <a:spcAft>
                <a:spcPts val="0"/>
              </a:spcAft>
              <a:buClr>
                <a:schemeClr val="dk1"/>
              </a:buClr>
              <a:buSzPts val="1100"/>
              <a:buFont typeface="Arial"/>
              <a:buNone/>
            </a:pPr>
            <a:r>
              <a:rPr lang="en-US"/>
              <a:t>- Increase in demand for electric vehicles leading to growth in renewable energy industries such as lithium mining, battery production, and charging stations.</a:t>
            </a:r>
            <a:endParaRPr/>
          </a:p>
          <a:p>
            <a:pPr marL="0" lvl="0" indent="0" algn="l" rtl="0">
              <a:spcBef>
                <a:spcPts val="0"/>
              </a:spcBef>
              <a:spcAft>
                <a:spcPts val="0"/>
              </a:spcAft>
              <a:buClr>
                <a:schemeClr val="dk1"/>
              </a:buClr>
              <a:buSzPts val="1100"/>
              <a:buFont typeface="Arial"/>
              <a:buNone/>
            </a:pPr>
            <a:r>
              <a:rPr lang="en-US"/>
              <a:t>- Colleges investing in more online learning technology and infrastructure due to the rising demand for online education.</a:t>
            </a:r>
            <a:endParaRPr/>
          </a:p>
          <a:p>
            <a:pPr marL="0" lvl="0" indent="0" algn="l" rtl="0">
              <a:spcBef>
                <a:spcPts val="0"/>
              </a:spcBef>
              <a:spcAft>
                <a:spcPts val="0"/>
              </a:spcAft>
              <a:buClr>
                <a:schemeClr val="dk1"/>
              </a:buClr>
              <a:buSzPts val="1100"/>
              <a:buFont typeface="Arial"/>
              <a:buNone/>
            </a:pPr>
            <a:r>
              <a:rPr lang="en-US"/>
              <a:t>- High demand for IT specialists leading to colleges and universities expanding their computer science and IT programs.</a:t>
            </a:r>
            <a:endParaRPr/>
          </a:p>
          <a:p>
            <a:pPr marL="0" lvl="0" indent="0" algn="l" rtl="0">
              <a:spcBef>
                <a:spcPts val="0"/>
              </a:spcBef>
              <a:spcAft>
                <a:spcPts val="0"/>
              </a:spcAft>
              <a:buClr>
                <a:schemeClr val="dk1"/>
              </a:buClr>
              <a:buSzPts val="1100"/>
              <a:buFont typeface="Arial"/>
              <a:buNone/>
            </a:pPr>
            <a:r>
              <a:rPr lang="en-US"/>
              <a:t>- A growing elderly population leading to an increased allocation of resources towards healthcare and retirement homes.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Misallocated Resources:</a:t>
            </a:r>
            <a:endParaRPr b="1"/>
          </a:p>
          <a:p>
            <a:pPr marL="0" lvl="0" indent="0" algn="l" rtl="0">
              <a:spcBef>
                <a:spcPts val="0"/>
              </a:spcBef>
              <a:spcAft>
                <a:spcPts val="0"/>
              </a:spcAft>
              <a:buClr>
                <a:schemeClr val="dk1"/>
              </a:buClr>
              <a:buSzPts val="1100"/>
              <a:buFont typeface="Arial"/>
              <a:buNone/>
            </a:pPr>
            <a:r>
              <a:rPr lang="en-US"/>
              <a:t>- Overproduction of a product that is no longer popular with consumers, leading to wasted resources.</a:t>
            </a:r>
            <a:endParaRPr/>
          </a:p>
          <a:p>
            <a:pPr marL="0" lvl="0" indent="0" algn="l" rtl="0">
              <a:spcBef>
                <a:spcPts val="0"/>
              </a:spcBef>
              <a:spcAft>
                <a:spcPts val="0"/>
              </a:spcAft>
              <a:buClr>
                <a:schemeClr val="dk1"/>
              </a:buClr>
              <a:buSzPts val="1100"/>
              <a:buFont typeface="Arial"/>
              <a:buNone/>
            </a:pPr>
            <a:r>
              <a:rPr lang="en-US"/>
              <a:t>- Investing heavily in fossil fuels when consumer demand is shifting towards renewable energy sources, resulting in stranding assets.</a:t>
            </a:r>
            <a:endParaRPr/>
          </a:p>
          <a:p>
            <a:pPr marL="0" lvl="0" indent="0" algn="l" rtl="0">
              <a:spcBef>
                <a:spcPts val="0"/>
              </a:spcBef>
              <a:spcAft>
                <a:spcPts val="0"/>
              </a:spcAft>
              <a:buClr>
                <a:schemeClr val="dk1"/>
              </a:buClr>
              <a:buSzPts val="1100"/>
              <a:buFont typeface="Arial"/>
              <a:buNone/>
            </a:pPr>
            <a:r>
              <a:rPr lang="en-US"/>
              <a:t>- Building luxury apartments in an area where there is higher demand for affordable housing, leading to excessive vacancies and failing to address housing needs of the community.</a:t>
            </a:r>
            <a:endParaRPr/>
          </a:p>
          <a:p>
            <a:pPr marL="0" lvl="0" indent="0" algn="l" rtl="0">
              <a:spcBef>
                <a:spcPts val="0"/>
              </a:spcBef>
              <a:spcAft>
                <a:spcPts val="0"/>
              </a:spcAft>
              <a:buClr>
                <a:schemeClr val="dk1"/>
              </a:buClr>
              <a:buSzPts val="1100"/>
              <a:buFont typeface="Arial"/>
              <a:buNone/>
            </a:pPr>
            <a:r>
              <a:rPr lang="en-US"/>
              <a:t>- Overfishing due to high seafood demands, leading to a depletion of fish stocks and immense damage to the marine ecosystem.</a:t>
            </a:r>
            <a:endParaRPr/>
          </a:p>
          <a:p>
            <a:pPr marL="0" lvl="0" indent="0" algn="l" rtl="0">
              <a:spcBef>
                <a:spcPts val="0"/>
              </a:spcBef>
              <a:spcAft>
                <a:spcPts val="0"/>
              </a:spcAft>
              <a:buClr>
                <a:schemeClr val="dk1"/>
              </a:buClr>
              <a:buSzPts val="1100"/>
              <a:buFont typeface="Arial"/>
              <a:buNone/>
            </a:pPr>
            <a:r>
              <a:rPr lang="en-US"/>
              <a:t>- Manufacturing too many units of a medicinal drug that ends up not being highly demanded, leading to wastage of time, resources, and expired medical products.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Char char="•"/>
            </a:pPr>
            <a:r>
              <a:rPr lang="en-US" b="1"/>
              <a:t>Prices as a Method of Resource Allocation:</a:t>
            </a:r>
            <a:r>
              <a:rPr lang="en-US"/>
              <a:t> This refers to the process wherein market forces of supply and demand determine the cost of goods or services, guiding where and how resources are used.</a:t>
            </a:r>
            <a:endParaRPr/>
          </a:p>
          <a:p>
            <a:pPr marL="0" lvl="0" indent="-76200" algn="l" rtl="0">
              <a:spcBef>
                <a:spcPts val="0"/>
              </a:spcBef>
              <a:spcAft>
                <a:spcPts val="0"/>
              </a:spcAft>
              <a:buClr>
                <a:schemeClr val="dk1"/>
              </a:buClr>
              <a:buSzPts val="1200"/>
              <a:buChar char="•"/>
            </a:pPr>
            <a:r>
              <a:rPr lang="en-US" b="1"/>
              <a:t>Auctions for Limited Quantity Goods and Services:</a:t>
            </a:r>
            <a:r>
              <a:rPr lang="en-US"/>
              <a:t> Auctions are a mechanism where available goods and services of limited quantity are sold to the highest bidder, indicating a buyer's willingness to pay.</a:t>
            </a:r>
            <a:endParaRPr/>
          </a:p>
          <a:p>
            <a:pPr marL="0" lvl="0" indent="-76200" algn="l" rtl="0">
              <a:spcBef>
                <a:spcPts val="0"/>
              </a:spcBef>
              <a:spcAft>
                <a:spcPts val="0"/>
              </a:spcAft>
              <a:buClr>
                <a:schemeClr val="dk1"/>
              </a:buClr>
              <a:buSzPts val="1200"/>
              <a:buChar char="•"/>
            </a:pPr>
            <a:r>
              <a:rPr lang="en-US" b="1"/>
              <a:t>Entitlements for Essentials and Public Goods: </a:t>
            </a:r>
            <a:r>
              <a:rPr lang="en-US"/>
              <a:t>This refers to the guaranteed provision of certain essential goods and services, like healthcare or education, by the government to its citizens.</a:t>
            </a:r>
            <a:endParaRPr/>
          </a:p>
          <a:p>
            <a:pPr marL="0" lvl="0" indent="-76200" algn="l" rtl="0">
              <a:spcBef>
                <a:spcPts val="0"/>
              </a:spcBef>
              <a:spcAft>
                <a:spcPts val="0"/>
              </a:spcAft>
              <a:buClr>
                <a:schemeClr val="dk1"/>
              </a:buClr>
              <a:buSzPts val="1200"/>
              <a:buChar char="•"/>
            </a:pPr>
            <a:r>
              <a:rPr lang="en-US" b="1"/>
              <a:t>Price Controls as Government Intervention in Market Prices:</a:t>
            </a:r>
            <a:r>
              <a:rPr lang="en-US"/>
              <a:t> Price controls entail government intervention in the market to set maximum or minimum limits on the prices of certain goods or services to prevent market failures, inflation, or exploitation.</a:t>
            </a:r>
            <a:endParaRPr/>
          </a:p>
          <a:p>
            <a:pPr marL="0" lvl="0" indent="-76200" algn="l" rtl="0">
              <a:spcBef>
                <a:spcPts val="0"/>
              </a:spcBef>
              <a:spcAft>
                <a:spcPts val="0"/>
              </a:spcAft>
              <a:buClr>
                <a:schemeClr val="dk1"/>
              </a:buClr>
              <a:buSzPts val="1200"/>
              <a:buChar char="•"/>
            </a:pPr>
            <a:r>
              <a:rPr lang="en-US" b="1"/>
              <a:t>Changing Distribution of Wealth through Taxes and Transfers: </a:t>
            </a:r>
            <a:r>
              <a:rPr lang="en-US"/>
              <a:t>This pertains to the government's role in altering income distribution by imposing taxes on the wealthy and transferring those funds to lower-income households to reduce economic inequality.</a:t>
            </a:r>
            <a:endParaRPr/>
          </a:p>
          <a:p>
            <a:pPr marL="0" lvl="0" indent="-76200" algn="l" rtl="0">
              <a:spcBef>
                <a:spcPts val="0"/>
              </a:spcBef>
              <a:spcAft>
                <a:spcPts val="0"/>
              </a:spcAft>
              <a:buClr>
                <a:schemeClr val="dk1"/>
              </a:buClr>
              <a:buSzPts val="1200"/>
              <a:buChar char="•"/>
            </a:pPr>
            <a:r>
              <a:rPr lang="en-US" b="1"/>
              <a:t>Government Spending as a Tool for Influencing Wealth Distribution:</a:t>
            </a:r>
            <a:r>
              <a:rPr lang="en-US"/>
              <a:t> This refers to the government's use of its spending power to create jobs, provide public services, or implement social programs, influencing the distribution of wealth in an economy.</a:t>
            </a:r>
            <a:endParaRPr b="1"/>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Char char="•"/>
            </a:pPr>
            <a:r>
              <a:rPr lang="en-US"/>
              <a:t>Image Reference: </a:t>
            </a:r>
            <a:r>
              <a:rPr lang="en-US" u="sng">
                <a:solidFill>
                  <a:schemeClr val="hlink"/>
                </a:solidFill>
                <a:hlinkClick r:id="rId3"/>
              </a:rPr>
              <a:t>Image by macrovector </a:t>
            </a:r>
            <a:endParaRPr b="1"/>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b="1"/>
              <a:t>The redistribution of wealth</a:t>
            </a:r>
            <a:r>
              <a:rPr lang="en-US"/>
              <a:t> is the transfer of income and resources from one group of individuals to another to reduce inequality.</a:t>
            </a:r>
            <a:endParaRPr/>
          </a:p>
          <a:p>
            <a:pPr marL="171450" marR="0" lvl="0" indent="-171450" algn="l" rtl="0">
              <a:lnSpc>
                <a:spcPct val="100000"/>
              </a:lnSpc>
              <a:spcBef>
                <a:spcPts val="0"/>
              </a:spcBef>
              <a:spcAft>
                <a:spcPts val="0"/>
              </a:spcAft>
              <a:buClr>
                <a:schemeClr val="dk1"/>
              </a:buClr>
              <a:buSzPts val="1200"/>
              <a:buFont typeface="Arial"/>
              <a:buChar char="•"/>
            </a:pPr>
            <a:r>
              <a:rPr lang="en-US"/>
              <a:t>Less income inequality contributes to social stability by reducing social unrest, crime rates and intergenerational poverty cycles.</a:t>
            </a:r>
            <a:endParaRPr/>
          </a:p>
          <a:p>
            <a:pPr marL="171450" marR="0" lvl="0" indent="-171450" algn="l" rtl="0">
              <a:lnSpc>
                <a:spcPct val="100000"/>
              </a:lnSpc>
              <a:spcBef>
                <a:spcPts val="0"/>
              </a:spcBef>
              <a:spcAft>
                <a:spcPts val="0"/>
              </a:spcAft>
              <a:buClr>
                <a:schemeClr val="dk1"/>
              </a:buClr>
              <a:buSzPts val="1200"/>
              <a:buFont typeface="Arial"/>
              <a:buChar char="•"/>
            </a:pPr>
            <a:r>
              <a:rPr lang="en-US"/>
              <a:t>Provides basic needs like education, healthcare and a safety net for vulnerable individuals and families.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100"/>
              <a:buFont typeface="Arial"/>
              <a:buNone/>
            </a:pPr>
            <a:r>
              <a:rPr lang="en-US"/>
              <a:t>Image reference:</a:t>
            </a:r>
            <a:r>
              <a:rPr lang="en-US" u="sng">
                <a:solidFill>
                  <a:schemeClr val="hlink"/>
                </a:solidFill>
                <a:hlinkClick r:id="rId3"/>
              </a:rPr>
              <a:t> Image by pch.vector on Freepik</a:t>
            </a: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16"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8" name="Google Shape;18;p16"/>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6"/>
          <p:cNvSpPr>
            <a:spLocks noGrp="1"/>
          </p:cNvSpPr>
          <p:nvPr>
            <p:ph type="pic" idx="2"/>
          </p:nvPr>
        </p:nvSpPr>
        <p:spPr>
          <a:xfrm>
            <a:off x="7613650" y="1122363"/>
            <a:ext cx="3740150" cy="445928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24"/>
        <p:cNvGrpSpPr/>
        <p:nvPr/>
      </p:nvGrpSpPr>
      <p:grpSpPr>
        <a:xfrm>
          <a:off x="0" y="0"/>
          <a:ext cx="0" cy="0"/>
          <a:chOff x="0" y="0"/>
          <a:chExt cx="0" cy="0"/>
        </a:xfrm>
      </p:grpSpPr>
      <p:sp>
        <p:nvSpPr>
          <p:cNvPr id="25" name="Google Shape;25;p17"/>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7"/>
          <p:cNvSpPr txBox="1"/>
          <p:nvPr/>
        </p:nvSpPr>
        <p:spPr>
          <a:xfrm>
            <a:off x="1131809" y="1009546"/>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CONTENT AND PICTURE</a:t>
            </a:r>
            <a:endParaRPr/>
          </a:p>
        </p:txBody>
      </p:sp>
      <p:sp>
        <p:nvSpPr>
          <p:cNvPr id="30" name="Google Shape;30;p17"/>
          <p:cNvSpPr>
            <a:spLocks noGrp="1"/>
          </p:cNvSpPr>
          <p:nvPr>
            <p:ph type="pic" idx="2"/>
          </p:nvPr>
        </p:nvSpPr>
        <p:spPr>
          <a:xfrm>
            <a:off x="1229361" y="2724785"/>
            <a:ext cx="3677919" cy="2883535"/>
          </a:xfrm>
          <a:prstGeom prst="rect">
            <a:avLst/>
          </a:prstGeom>
          <a:noFill/>
          <a:ln>
            <a:noFill/>
          </a:ln>
        </p:spPr>
      </p:sp>
      <p:pic>
        <p:nvPicPr>
          <p:cNvPr id="31" name="Google Shape;31;p17" descr="A group of gold coins&#10;&#10;Description automatically generated"/>
          <p:cNvPicPr preferRelativeResize="0"/>
          <p:nvPr/>
        </p:nvPicPr>
        <p:blipFill rotWithShape="1">
          <a:blip r:embed="rId2">
            <a:alphaModFix/>
          </a:blip>
          <a:srcRect/>
          <a:stretch/>
        </p:blipFill>
        <p:spPr>
          <a:xfrm rot="-640136">
            <a:off x="10322262" y="626811"/>
            <a:ext cx="1548211" cy="2100262"/>
          </a:xfrm>
          <a:prstGeom prst="rect">
            <a:avLst/>
          </a:prstGeom>
          <a:noFill/>
          <a:ln>
            <a:noFill/>
          </a:ln>
        </p:spPr>
      </p:pic>
      <p:sp>
        <p:nvSpPr>
          <p:cNvPr id="32" name="Google Shape;32;p17"/>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8"/>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18"/>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8"/>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18"/>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8"/>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18"/>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pic>
        <p:nvPicPr>
          <p:cNvPr id="46" name="Google Shape;46;p19"/>
          <p:cNvPicPr preferRelativeResize="0"/>
          <p:nvPr/>
        </p:nvPicPr>
        <p:blipFill rotWithShape="1">
          <a:blip r:embed="rId2">
            <a:alphaModFix/>
          </a:blip>
          <a:srcRect/>
          <a:stretch/>
        </p:blipFill>
        <p:spPr>
          <a:xfrm>
            <a:off x="4672530" y="0"/>
            <a:ext cx="7237419" cy="6858000"/>
          </a:xfrm>
          <a:prstGeom prst="rect">
            <a:avLst/>
          </a:prstGeom>
          <a:noFill/>
          <a:ln>
            <a:noFill/>
          </a:ln>
        </p:spPr>
      </p:pic>
      <p:sp>
        <p:nvSpPr>
          <p:cNvPr id="47" name="Google Shape;47;p19"/>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9"/>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20"/>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9" name="Google Shape;59;p20"/>
          <p:cNvPicPr preferRelativeResize="0"/>
          <p:nvPr/>
        </p:nvPicPr>
        <p:blipFill rotWithShape="1">
          <a:blip r:embed="rId2">
            <a:alphaModFix/>
          </a:blip>
          <a:srcRect/>
          <a:stretch/>
        </p:blipFill>
        <p:spPr>
          <a:xfrm>
            <a:off x="-104983" y="3359298"/>
            <a:ext cx="12296983" cy="2292746"/>
          </a:xfrm>
          <a:prstGeom prst="rect">
            <a:avLst/>
          </a:prstGeom>
          <a:noFill/>
          <a:ln>
            <a:noFill/>
          </a:ln>
        </p:spPr>
      </p:pic>
      <p:pic>
        <p:nvPicPr>
          <p:cNvPr id="60" name="Google Shape;60;p20" descr="A stack of money with dollar signs&#10;&#10;Description automatically generated"/>
          <p:cNvPicPr preferRelativeResize="0"/>
          <p:nvPr/>
        </p:nvPicPr>
        <p:blipFill rotWithShape="1">
          <a:blip r:embed="rId3">
            <a:alphaModFix/>
          </a:blip>
          <a:srcRect/>
          <a:stretch/>
        </p:blipFill>
        <p:spPr>
          <a:xfrm>
            <a:off x="9029700" y="4926054"/>
            <a:ext cx="2324100" cy="1709577"/>
          </a:xfrm>
          <a:prstGeom prst="rect">
            <a:avLst/>
          </a:prstGeom>
          <a:noFill/>
          <a:ln>
            <a:noFill/>
          </a:ln>
        </p:spPr>
      </p:pic>
      <p:pic>
        <p:nvPicPr>
          <p:cNvPr id="61" name="Google Shape;61;p20" descr="Green paper money falling on a black background&#10;&#10;Description automatically generated"/>
          <p:cNvPicPr preferRelativeResize="0"/>
          <p:nvPr/>
        </p:nvPicPr>
        <p:blipFill rotWithShape="1">
          <a:blip r:embed="rId4">
            <a:alphaModFix/>
          </a:blip>
          <a:srcRect/>
          <a:stretch/>
        </p:blipFill>
        <p:spPr>
          <a:xfrm>
            <a:off x="8832056" y="1713352"/>
            <a:ext cx="2681287" cy="33592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21"/>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1"/>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1"/>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21"/>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
        <p:nvSpPr>
          <p:cNvPr id="73" name="Google Shape;7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22"/>
          <p:cNvPicPr preferRelativeResize="0"/>
          <p:nvPr/>
        </p:nvPicPr>
        <p:blipFill rotWithShape="1">
          <a:blip r:embed="rId2">
            <a:alphaModFix/>
          </a:blip>
          <a:srcRect/>
          <a:stretch/>
        </p:blipFill>
        <p:spPr>
          <a:xfrm>
            <a:off x="0" y="0"/>
            <a:ext cx="12191999" cy="3901440"/>
          </a:xfrm>
          <a:prstGeom prst="rect">
            <a:avLst/>
          </a:prstGeom>
          <a:noFill/>
          <a:ln>
            <a:noFill/>
          </a:ln>
        </p:spPr>
      </p:pic>
      <p:sp>
        <p:nvSpPr>
          <p:cNvPr id="77" name="Google Shape;77;p22"/>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2"/>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9" name="Google Shape;79;p22"/>
          <p:cNvPicPr preferRelativeResize="0"/>
          <p:nvPr/>
        </p:nvPicPr>
        <p:blipFill rotWithShape="1">
          <a:blip r:embed="rId3">
            <a:alphaModFix/>
          </a:blip>
          <a:srcRect/>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80"/>
        <p:cNvGrpSpPr/>
        <p:nvPr/>
      </p:nvGrpSpPr>
      <p:grpSpPr>
        <a:xfrm>
          <a:off x="0" y="0"/>
          <a:ext cx="0" cy="0"/>
          <a:chOff x="0" y="0"/>
          <a:chExt cx="0" cy="0"/>
        </a:xfrm>
      </p:grpSpPr>
      <p:sp>
        <p:nvSpPr>
          <p:cNvPr id="81" name="Google Shape;81;p23"/>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82" name="Google Shape;82;p23"/>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23"/>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23"/>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8" name="Google Shape;88;p23"/>
          <p:cNvSpPr txBox="1"/>
          <p:nvPr/>
        </p:nvSpPr>
        <p:spPr>
          <a:xfrm>
            <a:off x="1060132" y="872988"/>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CLICK TO EDIT TEXT STYLES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5"/>
          <p:cNvPicPr preferRelativeResize="0"/>
          <p:nvPr/>
        </p:nvPicPr>
        <p:blipFill rotWithShape="1">
          <a:blip r:embed="rId10">
            <a:alphaModFix/>
          </a:blip>
          <a:srcRect/>
          <a:stretch/>
        </p:blipFill>
        <p:spPr>
          <a:xfrm>
            <a:off x="4993094" y="6392950"/>
            <a:ext cx="2205812" cy="3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1430625" y="2448763"/>
            <a:ext cx="6669300" cy="1075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6100" b="1">
                <a:solidFill>
                  <a:srgbClr val="6468F4"/>
                </a:solidFill>
                <a:latin typeface="Barlow Condensed"/>
                <a:ea typeface="Barlow Condensed"/>
                <a:cs typeface="Barlow Condensed"/>
                <a:sym typeface="Barlow Condensed"/>
              </a:rPr>
              <a:t>What is Economics?</a:t>
            </a:r>
            <a:endParaRPr sz="6100" b="1">
              <a:solidFill>
                <a:srgbClr val="6468F4"/>
              </a:solidFill>
              <a:latin typeface="Barlow Condensed"/>
              <a:ea typeface="Barlow Condensed"/>
              <a:cs typeface="Barlow Condensed"/>
              <a:sym typeface="Barlow Condensed"/>
            </a:endParaRPr>
          </a:p>
        </p:txBody>
      </p:sp>
      <p:sp>
        <p:nvSpPr>
          <p:cNvPr id="94" name="Google Shape;94;p1"/>
          <p:cNvSpPr txBox="1"/>
          <p:nvPr/>
        </p:nvSpPr>
        <p:spPr>
          <a:xfrm>
            <a:off x="1430625" y="3595400"/>
            <a:ext cx="7407900" cy="66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852"/>
              <a:buFont typeface="Arial"/>
              <a:buNone/>
            </a:pPr>
            <a:r>
              <a:rPr lang="en-US" sz="2400">
                <a:solidFill>
                  <a:srgbClr val="464669"/>
                </a:solidFill>
                <a:latin typeface="Work Sans Medium"/>
                <a:ea typeface="Work Sans Medium"/>
                <a:cs typeface="Work Sans Medium"/>
                <a:sym typeface="Work Sans Medium"/>
              </a:rPr>
              <a:t>Money, Markets, and Economic Decision-Making</a:t>
            </a:r>
            <a:endParaRPr sz="2400">
              <a:solidFill>
                <a:srgbClr val="464669"/>
              </a:solidFill>
              <a:latin typeface="Work Sans Medium"/>
              <a:ea typeface="Work Sans Medium"/>
              <a:cs typeface="Work Sans Medium"/>
              <a:sym typeface="Work Sans Medium"/>
            </a:endParaRPr>
          </a:p>
          <a:p>
            <a:pPr marL="0" lvl="0" indent="0" algn="l" rtl="0">
              <a:lnSpc>
                <a:spcPct val="90000"/>
              </a:lnSpc>
              <a:spcBef>
                <a:spcPts val="0"/>
              </a:spcBef>
              <a:spcAft>
                <a:spcPts val="0"/>
              </a:spcAft>
              <a:buSzPts val="852"/>
              <a:buNone/>
            </a:pPr>
            <a:endParaRPr sz="2400">
              <a:solidFill>
                <a:srgbClr val="464669"/>
              </a:solidFill>
              <a:latin typeface="Work Sans Medium"/>
              <a:ea typeface="Work Sans Medium"/>
              <a:cs typeface="Work Sans Medium"/>
              <a:sym typeface="Work Sans Medium"/>
            </a:endParaRPr>
          </a:p>
        </p:txBody>
      </p:sp>
      <p:sp>
        <p:nvSpPr>
          <p:cNvPr id="95" name="Google Shape;95;p1"/>
          <p:cNvSpPr/>
          <p:nvPr/>
        </p:nvSpPr>
        <p:spPr>
          <a:xfrm>
            <a:off x="-15625" y="6192225"/>
            <a:ext cx="12207600" cy="6657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sp>
        <p:nvSpPr>
          <p:cNvPr id="96" name="Google Shape;96;p1"/>
          <p:cNvSpPr txBox="1"/>
          <p:nvPr/>
        </p:nvSpPr>
        <p:spPr>
          <a:xfrm>
            <a:off x="2833800" y="6360750"/>
            <a:ext cx="6524400" cy="37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1600">
                <a:solidFill>
                  <a:srgbClr val="7177E5"/>
                </a:solidFill>
                <a:latin typeface="Work Sans Medium"/>
                <a:ea typeface="Work Sans Medium"/>
                <a:cs typeface="Work Sans Medium"/>
                <a:sym typeface="Work Sans Medium"/>
              </a:rPr>
              <a:t>Copyright Stock-Trak, Inc. 2023-2024</a:t>
            </a:r>
            <a:endParaRPr sz="1600">
              <a:solidFill>
                <a:srgbClr val="7177E5"/>
              </a:solidFill>
              <a:latin typeface="Work Sans Medium"/>
              <a:ea typeface="Work Sans Medium"/>
              <a:cs typeface="Work Sans Medium"/>
              <a:sym typeface="Work Sans Medium"/>
            </a:endParaRPr>
          </a:p>
        </p:txBody>
      </p:sp>
      <p:pic>
        <p:nvPicPr>
          <p:cNvPr id="97" name="Google Shape;97;p1"/>
          <p:cNvPicPr preferRelativeResize="0"/>
          <p:nvPr/>
        </p:nvPicPr>
        <p:blipFill>
          <a:blip r:embed="rId3">
            <a:alphaModFix/>
          </a:blip>
          <a:stretch>
            <a:fillRect/>
          </a:stretch>
        </p:blipFill>
        <p:spPr>
          <a:xfrm>
            <a:off x="4549813" y="5850525"/>
            <a:ext cx="3076725" cy="5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9"/>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Redistribution Methods</a:t>
            </a:r>
            <a:endParaRPr/>
          </a:p>
        </p:txBody>
      </p:sp>
      <p:sp>
        <p:nvSpPr>
          <p:cNvPr id="193" name="Google Shape;193;p9"/>
          <p:cNvSpPr txBox="1">
            <a:spLocks noGrp="1"/>
          </p:cNvSpPr>
          <p:nvPr>
            <p:ph type="body" idx="1"/>
          </p:nvPr>
        </p:nvSpPr>
        <p:spPr>
          <a:xfrm>
            <a:off x="1343025" y="2367432"/>
            <a:ext cx="9026460" cy="34048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64669"/>
              </a:buClr>
              <a:buSzPts val="3600"/>
              <a:buFont typeface="Work Sans Medium"/>
              <a:buNone/>
            </a:pPr>
            <a:r>
              <a:rPr lang="en-US"/>
              <a:t>1. </a:t>
            </a:r>
            <a:r>
              <a:rPr lang="en-US" b="1">
                <a:latin typeface="Work Sans"/>
                <a:ea typeface="Work Sans"/>
                <a:cs typeface="Work Sans"/>
                <a:sym typeface="Work Sans"/>
              </a:rPr>
              <a:t>Progressive Taxation</a:t>
            </a:r>
            <a:r>
              <a:rPr lang="en-US"/>
              <a:t> - impose higher marginal tax rates on higher income brackets.</a:t>
            </a:r>
            <a:endParaRPr/>
          </a:p>
          <a:p>
            <a:pPr marL="0" lvl="0" indent="0" algn="l" rtl="0">
              <a:lnSpc>
                <a:spcPct val="100000"/>
              </a:lnSpc>
              <a:spcBef>
                <a:spcPts val="1000"/>
              </a:spcBef>
              <a:spcAft>
                <a:spcPts val="0"/>
              </a:spcAft>
              <a:buClr>
                <a:srgbClr val="464669"/>
              </a:buClr>
              <a:buSzPts val="3600"/>
              <a:buFont typeface="Work Sans Medium"/>
              <a:buNone/>
            </a:pPr>
            <a:r>
              <a:rPr lang="en-US"/>
              <a:t>2. </a:t>
            </a:r>
            <a:r>
              <a:rPr lang="en-US" b="1">
                <a:latin typeface="Work Sans"/>
                <a:ea typeface="Work Sans"/>
                <a:cs typeface="Work Sans"/>
                <a:sym typeface="Work Sans"/>
              </a:rPr>
              <a:t>Social Welfare Programs</a:t>
            </a:r>
            <a:r>
              <a:rPr lang="en-US"/>
              <a:t> - unemployment benefits, healthcare coverage, education subsidies, and food stamps. </a:t>
            </a:r>
            <a:endParaRPr/>
          </a:p>
          <a:p>
            <a:pPr marL="0" lvl="0" indent="0" algn="l" rtl="0">
              <a:lnSpc>
                <a:spcPct val="100000"/>
              </a:lnSpc>
              <a:spcBef>
                <a:spcPts val="1000"/>
              </a:spcBef>
              <a:spcAft>
                <a:spcPts val="0"/>
              </a:spcAft>
              <a:buClr>
                <a:srgbClr val="464669"/>
              </a:buClr>
              <a:buSzPts val="3600"/>
              <a:buFont typeface="Work Sans Medium"/>
              <a:buNone/>
            </a:pPr>
            <a:r>
              <a:rPr lang="en-US"/>
              <a:t>3. </a:t>
            </a:r>
            <a:r>
              <a:rPr lang="en-US" b="1">
                <a:latin typeface="Work Sans"/>
                <a:ea typeface="Work Sans"/>
                <a:cs typeface="Work Sans"/>
                <a:sym typeface="Work Sans"/>
              </a:rPr>
              <a:t>Wealth Redistribution Policies</a:t>
            </a:r>
            <a:r>
              <a:rPr lang="en-US"/>
              <a:t> - inheritance taxes, estate taxes, or direct wealth taxes.</a:t>
            </a:r>
            <a:endParaRPr/>
          </a:p>
        </p:txBody>
      </p:sp>
      <p:sp>
        <p:nvSpPr>
          <p:cNvPr id="194" name="Google Shape;194;p9"/>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95" name="Google Shape;195;p9"/>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Wealth Redistribution</a:t>
            </a:r>
            <a:endParaRPr/>
          </a:p>
        </p:txBody>
      </p:sp>
      <p:sp>
        <p:nvSpPr>
          <p:cNvPr id="202" name="Google Shape;20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464669"/>
              </a:buClr>
              <a:buSzPts val="4200"/>
              <a:buFont typeface="Barlow Condensed"/>
              <a:buNone/>
            </a:pPr>
            <a:r>
              <a:rPr lang="en-US"/>
              <a:t>Positives</a:t>
            </a:r>
            <a:endParaRPr/>
          </a:p>
        </p:txBody>
      </p:sp>
      <p:sp>
        <p:nvSpPr>
          <p:cNvPr id="203" name="Google Shape;203;p10"/>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464669"/>
              </a:buClr>
              <a:buSzPts val="4200"/>
              <a:buFont typeface="Barlow Condensed"/>
              <a:buNone/>
            </a:pPr>
            <a:r>
              <a:rPr lang="en-US"/>
              <a:t>Negatives</a:t>
            </a:r>
            <a:endParaRPr/>
          </a:p>
        </p:txBody>
      </p:sp>
      <p:sp>
        <p:nvSpPr>
          <p:cNvPr id="204" name="Google Shape;204;p10"/>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Clr>
                <a:srgbClr val="002060"/>
              </a:buClr>
              <a:buSzPts val="3000"/>
              <a:buChar char="•"/>
            </a:pPr>
            <a:r>
              <a:rPr lang="en-US" b="0" i="0">
                <a:solidFill>
                  <a:srgbClr val="002060"/>
                </a:solidFill>
              </a:rPr>
              <a:t>Reducing poverty rates</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I</a:t>
            </a:r>
            <a:r>
              <a:rPr lang="en-US" b="0" i="0">
                <a:solidFill>
                  <a:srgbClr val="002060"/>
                </a:solidFill>
              </a:rPr>
              <a:t>mproving living conditions for disadvantaged individuals</a:t>
            </a:r>
            <a:endParaRPr/>
          </a:p>
          <a:p>
            <a:pPr marL="457200" lvl="0" indent="-419100" algn="l" rtl="0">
              <a:lnSpc>
                <a:spcPct val="100000"/>
              </a:lnSpc>
              <a:spcBef>
                <a:spcPts val="0"/>
              </a:spcBef>
              <a:spcAft>
                <a:spcPts val="0"/>
              </a:spcAft>
              <a:buClr>
                <a:srgbClr val="002060"/>
              </a:buClr>
              <a:buSzPts val="3000"/>
              <a:buChar char="•"/>
            </a:pPr>
            <a:r>
              <a:rPr lang="en-US" b="0" i="0">
                <a:solidFill>
                  <a:srgbClr val="002060"/>
                </a:solidFill>
              </a:rPr>
              <a:t>Social stability &amp; creating a more inclusive society</a:t>
            </a:r>
            <a:endParaRPr/>
          </a:p>
          <a:p>
            <a:pPr marL="457200" lvl="0" indent="-419100" algn="l" rtl="0">
              <a:lnSpc>
                <a:spcPct val="100000"/>
              </a:lnSpc>
              <a:spcBef>
                <a:spcPts val="0"/>
              </a:spcBef>
              <a:spcAft>
                <a:spcPts val="0"/>
              </a:spcAft>
              <a:buClr>
                <a:srgbClr val="002060"/>
              </a:buClr>
              <a:buSzPts val="3000"/>
              <a:buChar char="•"/>
            </a:pPr>
            <a:r>
              <a:rPr lang="en-US">
                <a:solidFill>
                  <a:srgbClr val="002060"/>
                </a:solidFill>
              </a:rPr>
              <a:t>Economic stimulus by increasing purchasing power of lower-income individuals</a:t>
            </a:r>
            <a:endParaRPr/>
          </a:p>
        </p:txBody>
      </p:sp>
      <p:sp>
        <p:nvSpPr>
          <p:cNvPr id="205" name="Google Shape;205;p10"/>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Char char="•"/>
            </a:pPr>
            <a:r>
              <a:rPr lang="en-US"/>
              <a:t>Disincentivizing work, savings and investment </a:t>
            </a:r>
            <a:endParaRPr/>
          </a:p>
          <a:p>
            <a:pPr marL="457200" lvl="0" indent="-419100" algn="l" rtl="0">
              <a:lnSpc>
                <a:spcPct val="100000"/>
              </a:lnSpc>
              <a:spcBef>
                <a:spcPts val="0"/>
              </a:spcBef>
              <a:spcAft>
                <a:spcPts val="0"/>
              </a:spcAft>
              <a:buSzPts val="3000"/>
              <a:buChar char="•"/>
            </a:pPr>
            <a:r>
              <a:rPr lang="en-US"/>
              <a:t>Negative impact on innovation and entrepreneurship</a:t>
            </a:r>
            <a:endParaRPr/>
          </a:p>
          <a:p>
            <a:pPr marL="457200" lvl="0" indent="-419100" algn="l" rtl="0">
              <a:lnSpc>
                <a:spcPct val="100000"/>
              </a:lnSpc>
              <a:spcBef>
                <a:spcPts val="0"/>
              </a:spcBef>
              <a:spcAft>
                <a:spcPts val="0"/>
              </a:spcAft>
              <a:buSzPts val="3000"/>
              <a:buChar char="•"/>
            </a:pPr>
            <a:r>
              <a:rPr lang="en-US"/>
              <a:t>Administrative costs and inefficiencies, resulting in waste, fraud or abuse of resources</a:t>
            </a:r>
            <a:endParaRPr/>
          </a:p>
        </p:txBody>
      </p:sp>
      <p:sp>
        <p:nvSpPr>
          <p:cNvPr id="206" name="Google Shape;206;p10"/>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07" name="Google Shape;207;p10"/>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14" name="Google Shape;214;p11"/>
          <p:cNvSpPr txBox="1">
            <a:spLocks noGrp="1"/>
          </p:cNvSpPr>
          <p:nvPr>
            <p:ph type="body" idx="1"/>
          </p:nvPr>
        </p:nvSpPr>
        <p:spPr>
          <a:xfrm>
            <a:off x="587375" y="2530316"/>
            <a:ext cx="5508625" cy="237887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002060"/>
              </a:buClr>
              <a:buSzPct val="150000"/>
              <a:buFont typeface="Work Sans Medium"/>
              <a:buNone/>
            </a:pPr>
            <a:r>
              <a:rPr lang="en-US" b="0" i="0">
                <a:solidFill>
                  <a:srgbClr val="002060"/>
                </a:solidFill>
              </a:rPr>
              <a:t>What are some potential trade-offs and costs associated with using different allocation methods in the economy? </a:t>
            </a:r>
            <a:endParaRPr/>
          </a:p>
          <a:p>
            <a:pPr marL="0" lvl="0" indent="0" algn="l" rtl="0">
              <a:lnSpc>
                <a:spcPct val="100000"/>
              </a:lnSpc>
              <a:spcBef>
                <a:spcPts val="1000"/>
              </a:spcBef>
              <a:spcAft>
                <a:spcPts val="0"/>
              </a:spcAft>
              <a:buClr>
                <a:srgbClr val="002060"/>
              </a:buClr>
              <a:buSzPct val="150000"/>
              <a:buFont typeface="Work Sans Medium"/>
              <a:buNone/>
            </a:pPr>
            <a:r>
              <a:rPr lang="en-US" b="0" i="0">
                <a:solidFill>
                  <a:srgbClr val="002060"/>
                </a:solidFill>
              </a:rPr>
              <a:t>How might these trade-offs impact market outcomes and resource allocations?</a:t>
            </a:r>
            <a:endParaRPr/>
          </a:p>
        </p:txBody>
      </p:sp>
      <p:sp>
        <p:nvSpPr>
          <p:cNvPr id="215" name="Google Shape;215;p11"/>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16" name="Google Shape;216;p11"/>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23" name="Google Shape;223;p12"/>
          <p:cNvSpPr txBox="1">
            <a:spLocks noGrp="1"/>
          </p:cNvSpPr>
          <p:nvPr>
            <p:ph type="body" idx="1"/>
          </p:nvPr>
        </p:nvSpPr>
        <p:spPr>
          <a:xfrm>
            <a:off x="587375" y="2484596"/>
            <a:ext cx="5508625" cy="229314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Discuss the pros and cons of using taxes and transfers to change the distribution of wealth. </a:t>
            </a:r>
            <a:endParaRPr/>
          </a:p>
          <a:p>
            <a:pPr marL="0" lvl="0" indent="0" algn="l" rtl="0">
              <a:lnSpc>
                <a:spcPct val="100000"/>
              </a:lnSpc>
              <a:spcBef>
                <a:spcPts val="1000"/>
              </a:spcBef>
              <a:spcAft>
                <a:spcPts val="0"/>
              </a:spcAft>
              <a:buClr>
                <a:srgbClr val="002060"/>
              </a:buClr>
              <a:buSzPts val="3600"/>
              <a:buFont typeface="Work Sans Medium"/>
              <a:buNone/>
            </a:pPr>
            <a:r>
              <a:rPr lang="en-US" b="0" i="0">
                <a:solidFill>
                  <a:srgbClr val="002060"/>
                </a:solidFill>
              </a:rPr>
              <a:t>What are the potential implications for overall economic growth and job creation?</a:t>
            </a:r>
            <a:endParaRPr/>
          </a:p>
        </p:txBody>
      </p:sp>
      <p:sp>
        <p:nvSpPr>
          <p:cNvPr id="224" name="Google Shape;224;p12"/>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25" name="Google Shape;225;p12"/>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32" name="Google Shape;232;p13"/>
          <p:cNvSpPr txBox="1">
            <a:spLocks noGrp="1"/>
          </p:cNvSpPr>
          <p:nvPr>
            <p:ph type="body" idx="1"/>
          </p:nvPr>
        </p:nvSpPr>
        <p:spPr>
          <a:xfrm>
            <a:off x="587375" y="2678906"/>
            <a:ext cx="5508625"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What factors should be considered when determining how to allocate government funds?</a:t>
            </a:r>
            <a:endParaRPr/>
          </a:p>
        </p:txBody>
      </p:sp>
      <p:sp>
        <p:nvSpPr>
          <p:cNvPr id="233" name="Google Shape;233;p13"/>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34" name="Google Shape;234;p13"/>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Key Takeaways</a:t>
            </a:r>
            <a:endParaRPr/>
          </a:p>
        </p:txBody>
      </p:sp>
      <p:sp>
        <p:nvSpPr>
          <p:cNvPr id="241" name="Google Shape;241;p14"/>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464669"/>
              </a:buClr>
              <a:buSzPts val="3000"/>
              <a:buFont typeface="Work Sans Medium"/>
              <a:buChar char="•"/>
            </a:pPr>
            <a:r>
              <a:rPr lang="en-US"/>
              <a:t> </a:t>
            </a:r>
            <a:r>
              <a:rPr lang="en-US" b="0" i="0">
                <a:solidFill>
                  <a:srgbClr val="002060"/>
                </a:solidFill>
              </a:rPr>
              <a:t>The central problem in economics is exploring the costs and benefits of different choices.</a:t>
            </a:r>
            <a:endParaRPr/>
          </a:p>
          <a:p>
            <a:pPr marL="228600" lvl="0" indent="-228600" algn="l" rtl="0">
              <a:lnSpc>
                <a:spcPct val="100000"/>
              </a:lnSpc>
              <a:spcBef>
                <a:spcPts val="1000"/>
              </a:spcBef>
              <a:spcAft>
                <a:spcPts val="0"/>
              </a:spcAft>
              <a:buClr>
                <a:srgbClr val="464669"/>
              </a:buClr>
              <a:buSzPts val="3000"/>
              <a:buFont typeface="Work Sans Medium"/>
              <a:buChar char="•"/>
            </a:pPr>
            <a:r>
              <a:rPr lang="en-US"/>
              <a:t> </a:t>
            </a:r>
            <a:r>
              <a:rPr lang="en-US" b="0" i="0">
                <a:solidFill>
                  <a:srgbClr val="002060"/>
                </a:solidFill>
              </a:rPr>
              <a:t>Supply and demand are key factors in determining prices and market outcomes in the economy.</a:t>
            </a:r>
            <a:endParaRPr/>
          </a:p>
        </p:txBody>
      </p:sp>
      <p:sp>
        <p:nvSpPr>
          <p:cNvPr id="242" name="Google Shape;242;p14"/>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464669"/>
              </a:buClr>
              <a:buSzPts val="3000"/>
              <a:buFont typeface="Work Sans Medium"/>
              <a:buChar char="•"/>
            </a:pPr>
            <a:r>
              <a:rPr lang="en-US"/>
              <a:t> </a:t>
            </a:r>
            <a:r>
              <a:rPr lang="en-US" b="0" i="0">
                <a:solidFill>
                  <a:srgbClr val="002060"/>
                </a:solidFill>
              </a:rPr>
              <a:t>Market outcomes influence resource allocations, such as the number of coal miners, average length of education, and worker income.</a:t>
            </a:r>
            <a:endParaRPr/>
          </a:p>
          <a:p>
            <a:pPr marL="228600" lvl="0" indent="-228600" algn="l" rtl="0">
              <a:lnSpc>
                <a:spcPct val="100000"/>
              </a:lnSpc>
              <a:spcBef>
                <a:spcPts val="1000"/>
              </a:spcBef>
              <a:spcAft>
                <a:spcPts val="0"/>
              </a:spcAft>
              <a:buClr>
                <a:srgbClr val="002060"/>
              </a:buClr>
              <a:buSzPts val="3000"/>
              <a:buFont typeface="Work Sans Medium"/>
              <a:buChar char="•"/>
            </a:pPr>
            <a:r>
              <a:rPr lang="en-US" b="0" i="0">
                <a:solidFill>
                  <a:srgbClr val="002060"/>
                </a:solidFill>
              </a:rPr>
              <a:t> Taxes and transfers can be used to change the distribution of wealth, but there are trade-offs between consumption and investment for future growth.</a:t>
            </a:r>
            <a:endParaRPr/>
          </a:p>
        </p:txBody>
      </p:sp>
      <p:sp>
        <p:nvSpPr>
          <p:cNvPr id="243" name="Google Shape;243;p14"/>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44" name="Google Shape;244;p14"/>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txBox="1"/>
          <p:nvPr/>
        </p:nvSpPr>
        <p:spPr>
          <a:xfrm>
            <a:off x="1167075" y="1095836"/>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Economics is…</a:t>
            </a:r>
            <a:endParaRPr dirty="0"/>
          </a:p>
        </p:txBody>
      </p:sp>
      <p:sp>
        <p:nvSpPr>
          <p:cNvPr id="105" name="Google Shape;105;p2"/>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06" name="Google Shape;106;p2"/>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07" name="Google Shape;107;p2"/>
          <p:cNvSpPr txBox="1"/>
          <p:nvPr/>
        </p:nvSpPr>
        <p:spPr>
          <a:xfrm>
            <a:off x="1167075" y="2562225"/>
            <a:ext cx="9681900" cy="3405000"/>
          </a:xfrm>
          <a:prstGeom prst="rect">
            <a:avLst/>
          </a:prstGeom>
          <a:noFill/>
          <a:ln>
            <a:noFill/>
          </a:ln>
        </p:spPr>
        <p:txBody>
          <a:bodyPr spcFirstLastPara="1" wrap="square" lIns="91425" tIns="45700" rIns="91425" bIns="45700" anchor="t" anchorCtr="0">
            <a:normAutofit/>
          </a:bodyPr>
          <a:lstStyle/>
          <a:p>
            <a:pPr marL="228600" lvl="0" indent="-2286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 Often called the Dismal Science.</a:t>
            </a:r>
            <a:endParaRPr sz="2400" dirty="0">
              <a:solidFill>
                <a:srgbClr val="464669"/>
              </a:solidFill>
              <a:latin typeface="Work Sans Medium"/>
              <a:ea typeface="Work Sans Medium"/>
              <a:cs typeface="Work Sans Medium"/>
              <a:sym typeface="Work Sans Medium"/>
            </a:endParaRPr>
          </a:p>
          <a:p>
            <a:pPr marL="228600" lvl="0" indent="-228600" algn="l" rtl="0">
              <a:spcBef>
                <a:spcPts val="100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 The study of trade-offs and choices.</a:t>
            </a:r>
            <a:endParaRPr sz="2400" dirty="0">
              <a:solidFill>
                <a:srgbClr val="464669"/>
              </a:solidFill>
              <a:latin typeface="Work Sans Medium"/>
              <a:ea typeface="Work Sans Medium"/>
              <a:cs typeface="Work Sans Medium"/>
              <a:sym typeface="Work Sans Medium"/>
            </a:endParaRPr>
          </a:p>
          <a:p>
            <a:pPr marL="228600" lvl="0" indent="-228600" algn="l" rtl="0">
              <a:spcBef>
                <a:spcPts val="100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 Examining the costs and benefits of choices.</a:t>
            </a:r>
            <a:endParaRPr sz="2400" dirty="0">
              <a:solidFill>
                <a:srgbClr val="464669"/>
              </a:solidFill>
              <a:latin typeface="Work Sans Medium"/>
              <a:ea typeface="Work Sans Medium"/>
              <a:cs typeface="Work Sans Medium"/>
              <a:sym typeface="Work Sans Medium"/>
            </a:endParaRPr>
          </a:p>
          <a:p>
            <a:pPr marL="0" lvl="0" indent="0" algn="l" rtl="0">
              <a:spcBef>
                <a:spcPts val="1000"/>
              </a:spcBef>
              <a:spcAft>
                <a:spcPts val="0"/>
              </a:spcAft>
              <a:buNone/>
            </a:pPr>
            <a:r>
              <a:rPr lang="en-US" sz="2400" dirty="0">
                <a:solidFill>
                  <a:srgbClr val="464669"/>
                </a:solidFill>
                <a:latin typeface="Work Sans Medium"/>
                <a:ea typeface="Work Sans Medium"/>
                <a:cs typeface="Work Sans Medium"/>
                <a:sym typeface="Work Sans Medium"/>
              </a:rPr>
              <a:t>The purpose of Economics is to understand how different moving parts in the real world are related. </a:t>
            </a:r>
            <a:endParaRPr sz="2400" dirty="0">
              <a:solidFill>
                <a:srgbClr val="464669"/>
              </a:solidFill>
              <a:latin typeface="Work Sans Medium"/>
              <a:ea typeface="Work Sans Medium"/>
              <a:cs typeface="Work Sans Medium"/>
              <a:sym typeface="Work Sans Medium"/>
            </a:endParaRPr>
          </a:p>
          <a:p>
            <a:pPr marL="0" lvl="0" indent="0" algn="l" rtl="0">
              <a:spcBef>
                <a:spcPts val="1000"/>
              </a:spcBef>
              <a:spcAft>
                <a:spcPts val="0"/>
              </a:spcAft>
              <a:buNone/>
            </a:pPr>
            <a:r>
              <a:rPr lang="en-US" sz="2400" dirty="0">
                <a:solidFill>
                  <a:srgbClr val="464669"/>
                </a:solidFill>
                <a:latin typeface="Work Sans Medium"/>
                <a:ea typeface="Work Sans Medium"/>
                <a:cs typeface="Work Sans Medium"/>
                <a:sym typeface="Work Sans Medium"/>
              </a:rPr>
              <a:t>So, we can make decisions (individually, businesses, and governments) that improve general well-being.</a:t>
            </a:r>
            <a:endParaRPr sz="2400" dirty="0">
              <a:solidFill>
                <a:srgbClr val="464669"/>
              </a:solidFill>
              <a:latin typeface="Work Sans Medium"/>
              <a:ea typeface="Work Sans Medium"/>
              <a:cs typeface="Work Sans Medium"/>
              <a:sym typeface="Work Sans Medium"/>
            </a:endParaRPr>
          </a:p>
        </p:txBody>
      </p:sp>
      <p:pic>
        <p:nvPicPr>
          <p:cNvPr id="108" name="Google Shape;108;p2"/>
          <p:cNvPicPr preferRelativeResize="0"/>
          <p:nvPr/>
        </p:nvPicPr>
        <p:blipFill>
          <a:blip r:embed="rId4">
            <a:alphaModFix/>
          </a:blip>
          <a:stretch>
            <a:fillRect/>
          </a:stretch>
        </p:blipFill>
        <p:spPr>
          <a:xfrm>
            <a:off x="7379000" y="307325"/>
            <a:ext cx="3724174" cy="3724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p:nvPr/>
        </p:nvSpPr>
        <p:spPr>
          <a:xfrm>
            <a:off x="1205865" y="1169665"/>
            <a:ext cx="8291100" cy="8316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6468F4"/>
              </a:buClr>
              <a:buSzPct val="100000"/>
              <a:buFont typeface="Barlow Condensed"/>
              <a:buNone/>
            </a:pPr>
            <a:r>
              <a:rPr lang="en-US" sz="6000" b="1" i="0" u="none" strike="noStrike" cap="none">
                <a:solidFill>
                  <a:srgbClr val="6468F4"/>
                </a:solidFill>
                <a:latin typeface="Barlow Condensed"/>
                <a:ea typeface="Barlow Condensed"/>
                <a:cs typeface="Barlow Condensed"/>
                <a:sym typeface="Barlow Condensed"/>
              </a:rPr>
              <a:t>Examining Costs and Benefits</a:t>
            </a:r>
            <a:endParaRPr/>
          </a:p>
        </p:txBody>
      </p:sp>
      <p:sp>
        <p:nvSpPr>
          <p:cNvPr id="116" name="Google Shape;116;p3"/>
          <p:cNvSpPr txBox="1">
            <a:spLocks noGrp="1"/>
          </p:cNvSpPr>
          <p:nvPr>
            <p:ph type="body" idx="1"/>
          </p:nvPr>
        </p:nvSpPr>
        <p:spPr>
          <a:xfrm>
            <a:off x="1277278" y="2199594"/>
            <a:ext cx="90264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64669"/>
              </a:buClr>
              <a:buSzPts val="3600"/>
              <a:buFont typeface="Work Sans Medium"/>
              <a:buNone/>
            </a:pPr>
            <a:r>
              <a:rPr lang="en-US" dirty="0"/>
              <a:t>The central problem in economics is exploring different costs and benefits of choices made by everyone in an economy.</a:t>
            </a:r>
            <a:endParaRPr dirty="0"/>
          </a:p>
          <a:p>
            <a:pPr marL="457200" lvl="0" indent="-457200" algn="l" rtl="0">
              <a:lnSpc>
                <a:spcPct val="100000"/>
              </a:lnSpc>
              <a:spcBef>
                <a:spcPts val="1000"/>
              </a:spcBef>
              <a:spcAft>
                <a:spcPts val="0"/>
              </a:spcAft>
              <a:buSzPts val="3600"/>
              <a:buChar char="•"/>
            </a:pPr>
            <a:r>
              <a:rPr lang="en-US" dirty="0"/>
              <a:t>Trade-off 1: Guns vs Butter </a:t>
            </a:r>
            <a:endParaRPr dirty="0"/>
          </a:p>
          <a:p>
            <a:pPr marL="457200" lvl="0" indent="-457200" algn="l" rtl="0">
              <a:lnSpc>
                <a:spcPct val="100000"/>
              </a:lnSpc>
              <a:spcBef>
                <a:spcPts val="0"/>
              </a:spcBef>
              <a:spcAft>
                <a:spcPts val="0"/>
              </a:spcAft>
              <a:buSzPts val="3600"/>
              <a:buChar char="•"/>
            </a:pPr>
            <a:r>
              <a:rPr lang="en-US" dirty="0"/>
              <a:t>Trade-off 2: Efficiency vs Equity</a:t>
            </a:r>
            <a:endParaRPr dirty="0"/>
          </a:p>
          <a:p>
            <a:pPr marL="457200" lvl="0" indent="-457200" algn="l" rtl="0">
              <a:lnSpc>
                <a:spcPct val="100000"/>
              </a:lnSpc>
              <a:spcBef>
                <a:spcPts val="0"/>
              </a:spcBef>
              <a:spcAft>
                <a:spcPts val="0"/>
              </a:spcAft>
              <a:buSzPts val="3600"/>
              <a:buChar char="•"/>
            </a:pPr>
            <a:r>
              <a:rPr lang="en-US" dirty="0"/>
              <a:t>Trade-off 3: Current Consumption vs. Future Growth</a:t>
            </a:r>
            <a:endParaRPr dirty="0"/>
          </a:p>
        </p:txBody>
      </p:sp>
      <p:sp>
        <p:nvSpPr>
          <p:cNvPr id="117" name="Google Shape;117;p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18" name="Google Shape;118;p3"/>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ad5d9a57ec_1_0"/>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g2ad5d9a57ec_1_0"/>
          <p:cNvSpPr txBox="1"/>
          <p:nvPr/>
        </p:nvSpPr>
        <p:spPr>
          <a:xfrm>
            <a:off x="978599" y="1132519"/>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Supply</a:t>
            </a:r>
            <a:endParaRPr dirty="0"/>
          </a:p>
        </p:txBody>
      </p:sp>
      <p:sp>
        <p:nvSpPr>
          <p:cNvPr id="126" name="Google Shape;126;g2ad5d9a57ec_1_0"/>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27" name="Google Shape;127;g2ad5d9a57ec_1_0"/>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28" name="Google Shape;128;g2ad5d9a57ec_1_0"/>
          <p:cNvSpPr txBox="1"/>
          <p:nvPr/>
        </p:nvSpPr>
        <p:spPr>
          <a:xfrm>
            <a:off x="978600" y="2282807"/>
            <a:ext cx="5117400" cy="3405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b="1">
                <a:solidFill>
                  <a:srgbClr val="002060"/>
                </a:solidFill>
                <a:latin typeface="Work Sans"/>
                <a:ea typeface="Work Sans"/>
                <a:cs typeface="Work Sans"/>
                <a:sym typeface="Work Sans"/>
              </a:rPr>
              <a:t>Supply</a:t>
            </a:r>
            <a:r>
              <a:rPr lang="en-US" sz="2400">
                <a:solidFill>
                  <a:srgbClr val="002060"/>
                </a:solidFill>
                <a:latin typeface="Work Sans Medium"/>
                <a:ea typeface="Work Sans Medium"/>
                <a:cs typeface="Work Sans Medium"/>
                <a:sym typeface="Work Sans Medium"/>
              </a:rPr>
              <a:t> is an economic concept describing the relationship between market price and how much of a product will be produced and put for sale by businesses.</a:t>
            </a:r>
            <a:endParaRPr sz="2400">
              <a:solidFill>
                <a:srgbClr val="464669"/>
              </a:solidFill>
              <a:latin typeface="Work Sans Medium"/>
              <a:ea typeface="Work Sans Medium"/>
              <a:cs typeface="Work Sans Medium"/>
              <a:sym typeface="Work Sans Medium"/>
            </a:endParaRPr>
          </a:p>
          <a:p>
            <a:pPr marL="0" lvl="0" indent="0" algn="l" rtl="0">
              <a:spcBef>
                <a:spcPts val="1000"/>
              </a:spcBef>
              <a:spcAft>
                <a:spcPts val="0"/>
              </a:spcAft>
              <a:buNone/>
            </a:pPr>
            <a:endParaRPr sz="2400">
              <a:solidFill>
                <a:srgbClr val="464669"/>
              </a:solidFill>
              <a:latin typeface="Work Sans Medium"/>
              <a:ea typeface="Work Sans Medium"/>
              <a:cs typeface="Work Sans Medium"/>
              <a:sym typeface="Work Sans Medium"/>
            </a:endParaRPr>
          </a:p>
        </p:txBody>
      </p:sp>
      <p:pic>
        <p:nvPicPr>
          <p:cNvPr id="129" name="Google Shape;129;g2ad5d9a57ec_1_0"/>
          <p:cNvPicPr preferRelativeResize="0"/>
          <p:nvPr/>
        </p:nvPicPr>
        <p:blipFill>
          <a:blip r:embed="rId4">
            <a:alphaModFix/>
          </a:blip>
          <a:stretch>
            <a:fillRect/>
          </a:stretch>
        </p:blipFill>
        <p:spPr>
          <a:xfrm>
            <a:off x="5374649" y="2359152"/>
            <a:ext cx="6311384" cy="37960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4"/>
          <p:cNvSpPr txBox="1"/>
          <p:nvPr/>
        </p:nvSpPr>
        <p:spPr>
          <a:xfrm>
            <a:off x="1043476" y="1075018"/>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Demand</a:t>
            </a:r>
            <a:endParaRPr dirty="0"/>
          </a:p>
        </p:txBody>
      </p:sp>
      <p:sp>
        <p:nvSpPr>
          <p:cNvPr id="137" name="Google Shape;137;p4"/>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38" name="Google Shape;138;p4"/>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39" name="Google Shape;139;p4"/>
          <p:cNvSpPr txBox="1"/>
          <p:nvPr/>
        </p:nvSpPr>
        <p:spPr>
          <a:xfrm>
            <a:off x="1043476" y="2176081"/>
            <a:ext cx="6049200" cy="3405000"/>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US" sz="2400" b="1" dirty="0">
                <a:solidFill>
                  <a:srgbClr val="002060"/>
                </a:solidFill>
                <a:latin typeface="Work Sans Medium"/>
                <a:ea typeface="Work Sans Medium"/>
                <a:cs typeface="Work Sans Medium"/>
                <a:sym typeface="Work Sans Medium"/>
              </a:rPr>
              <a:t>Demand</a:t>
            </a:r>
            <a:r>
              <a:rPr lang="en-US" sz="2400" dirty="0">
                <a:solidFill>
                  <a:srgbClr val="002060"/>
                </a:solidFill>
                <a:latin typeface="Work Sans Medium"/>
                <a:ea typeface="Work Sans Medium"/>
                <a:cs typeface="Work Sans Medium"/>
                <a:sym typeface="Work Sans Medium"/>
              </a:rPr>
              <a:t> is a description of how much of a good or service would be purchased by consumers at a given price level.</a:t>
            </a:r>
            <a:endParaRPr sz="2400" dirty="0">
              <a:solidFill>
                <a:srgbClr val="002060"/>
              </a:solidFill>
              <a:latin typeface="Work Sans Medium"/>
              <a:ea typeface="Work Sans Medium"/>
              <a:cs typeface="Work Sans Medium"/>
              <a:sym typeface="Work Sans Medium"/>
            </a:endParaRPr>
          </a:p>
          <a:p>
            <a:pPr marL="0" lvl="0" indent="0" algn="l" rtl="0">
              <a:spcBef>
                <a:spcPts val="1000"/>
              </a:spcBef>
              <a:spcAft>
                <a:spcPts val="0"/>
              </a:spcAft>
              <a:buNone/>
            </a:pPr>
            <a:endParaRPr sz="2400" dirty="0">
              <a:solidFill>
                <a:srgbClr val="002060"/>
              </a:solidFill>
              <a:latin typeface="Work Sans Medium"/>
              <a:ea typeface="Work Sans Medium"/>
              <a:cs typeface="Work Sans Medium"/>
              <a:sym typeface="Work Sans Medium"/>
            </a:endParaRPr>
          </a:p>
          <a:p>
            <a:pPr marL="0" lvl="0" indent="0" algn="l" rtl="0">
              <a:spcBef>
                <a:spcPts val="1000"/>
              </a:spcBef>
              <a:spcAft>
                <a:spcPts val="0"/>
              </a:spcAft>
              <a:buNone/>
            </a:pPr>
            <a:r>
              <a:rPr lang="en-US" sz="2400" dirty="0">
                <a:solidFill>
                  <a:srgbClr val="002060"/>
                </a:solidFill>
                <a:latin typeface="Work Sans Medium"/>
                <a:ea typeface="Work Sans Medium"/>
                <a:cs typeface="Work Sans Medium"/>
                <a:sym typeface="Work Sans Medium"/>
              </a:rPr>
              <a:t>Together, Supply and Demand are called </a:t>
            </a:r>
            <a:r>
              <a:rPr lang="en-US" sz="2400" b="1" dirty="0">
                <a:solidFill>
                  <a:srgbClr val="002060"/>
                </a:solidFill>
                <a:latin typeface="Work Sans Medium"/>
                <a:ea typeface="Work Sans Medium"/>
                <a:cs typeface="Work Sans Medium"/>
                <a:sym typeface="Work Sans Medium"/>
              </a:rPr>
              <a:t>Market Forces, </a:t>
            </a:r>
            <a:r>
              <a:rPr lang="en-US" sz="2400" dirty="0">
                <a:solidFill>
                  <a:srgbClr val="002060"/>
                </a:solidFill>
                <a:latin typeface="Work Sans"/>
                <a:ea typeface="Work Sans"/>
                <a:cs typeface="Work Sans"/>
                <a:sym typeface="Work Sans"/>
              </a:rPr>
              <a:t>or</a:t>
            </a:r>
            <a:r>
              <a:rPr lang="en-US" sz="2400" b="1" dirty="0">
                <a:solidFill>
                  <a:srgbClr val="002060"/>
                </a:solidFill>
                <a:latin typeface="Work Sans Medium"/>
                <a:ea typeface="Work Sans Medium"/>
                <a:cs typeface="Work Sans Medium"/>
                <a:sym typeface="Work Sans Medium"/>
              </a:rPr>
              <a:t> </a:t>
            </a:r>
            <a:r>
              <a:rPr lang="en-US" sz="2400" dirty="0">
                <a:solidFill>
                  <a:srgbClr val="002060"/>
                </a:solidFill>
                <a:latin typeface="Work Sans Medium"/>
                <a:ea typeface="Work Sans Medium"/>
                <a:cs typeface="Work Sans Medium"/>
                <a:sym typeface="Work Sans Medium"/>
              </a:rPr>
              <a:t>large trends that result in one market outcome or another.</a:t>
            </a:r>
            <a:endParaRPr sz="2400" dirty="0">
              <a:solidFill>
                <a:srgbClr val="464669"/>
              </a:solidFill>
              <a:latin typeface="Work Sans Medium"/>
              <a:ea typeface="Work Sans Medium"/>
              <a:cs typeface="Work Sans Medium"/>
              <a:sym typeface="Work Sans Medium"/>
            </a:endParaRPr>
          </a:p>
        </p:txBody>
      </p:sp>
      <p:pic>
        <p:nvPicPr>
          <p:cNvPr id="140" name="Google Shape;140;p4"/>
          <p:cNvPicPr preferRelativeResize="0"/>
          <p:nvPr/>
        </p:nvPicPr>
        <p:blipFill rotWithShape="1">
          <a:blip r:embed="rId4">
            <a:alphaModFix/>
          </a:blip>
          <a:srcRect l="48189"/>
          <a:stretch/>
        </p:blipFill>
        <p:spPr>
          <a:xfrm>
            <a:off x="7069200" y="1451150"/>
            <a:ext cx="4079324" cy="4724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5"/>
          <p:cNvSpPr txBox="1"/>
          <p:nvPr/>
        </p:nvSpPr>
        <p:spPr>
          <a:xfrm>
            <a:off x="1197553" y="992176"/>
            <a:ext cx="9147900" cy="102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Market Outcomes</a:t>
            </a:r>
            <a:endParaRPr/>
          </a:p>
        </p:txBody>
      </p:sp>
      <p:sp>
        <p:nvSpPr>
          <p:cNvPr id="148" name="Google Shape;148;p5"/>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49" name="Google Shape;149;p5"/>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50" name="Google Shape;150;p5"/>
          <p:cNvSpPr txBox="1"/>
          <p:nvPr/>
        </p:nvSpPr>
        <p:spPr>
          <a:xfrm>
            <a:off x="1197553" y="2008905"/>
            <a:ext cx="9026400" cy="1024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b="1" dirty="0">
                <a:solidFill>
                  <a:srgbClr val="464669"/>
                </a:solidFill>
                <a:latin typeface="Work Sans"/>
                <a:ea typeface="Work Sans"/>
                <a:cs typeface="Work Sans"/>
                <a:sym typeface="Work Sans"/>
              </a:rPr>
              <a:t>Market outcomes</a:t>
            </a:r>
            <a:r>
              <a:rPr lang="en-US" sz="2400" dirty="0">
                <a:solidFill>
                  <a:srgbClr val="464669"/>
                </a:solidFill>
                <a:latin typeface="Work Sans Medium"/>
                <a:ea typeface="Work Sans Medium"/>
                <a:cs typeface="Work Sans Medium"/>
                <a:sym typeface="Work Sans Medium"/>
              </a:rPr>
              <a:t> are the results or outcomes that occur in a market when buyers and sellers interact.</a:t>
            </a:r>
            <a:endParaRPr sz="2400" dirty="0">
              <a:solidFill>
                <a:srgbClr val="464669"/>
              </a:solidFill>
              <a:latin typeface="Work Sans Medium"/>
              <a:ea typeface="Work Sans Medium"/>
              <a:cs typeface="Work Sans Medium"/>
              <a:sym typeface="Work Sans Medium"/>
            </a:endParaRPr>
          </a:p>
        </p:txBody>
      </p:sp>
      <p:sp>
        <p:nvSpPr>
          <p:cNvPr id="151" name="Google Shape;151;p5"/>
          <p:cNvSpPr txBox="1"/>
          <p:nvPr/>
        </p:nvSpPr>
        <p:spPr>
          <a:xfrm>
            <a:off x="1256385" y="3033394"/>
            <a:ext cx="5310601" cy="249528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b="1" dirty="0">
                <a:solidFill>
                  <a:srgbClr val="464669"/>
                </a:solidFill>
                <a:latin typeface="Work Sans"/>
                <a:ea typeface="Work Sans"/>
                <a:cs typeface="Work Sans"/>
                <a:sym typeface="Work Sans"/>
              </a:rPr>
              <a:t>Outcomes:</a:t>
            </a:r>
            <a:endParaRPr sz="2400" b="1" dirty="0">
              <a:solidFill>
                <a:srgbClr val="464669"/>
              </a:solidFill>
              <a:latin typeface="Work Sans"/>
              <a:ea typeface="Work Sans"/>
              <a:cs typeface="Work Sans"/>
              <a:sym typeface="Work Sans"/>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Prices</a:t>
            </a:r>
            <a:endParaRPr sz="2400" dirty="0">
              <a:solidFill>
                <a:srgbClr val="464669"/>
              </a:solidFill>
              <a:latin typeface="Work Sans Medium"/>
              <a:ea typeface="Work Sans Medium"/>
              <a:cs typeface="Work Sans Medium"/>
              <a:sym typeface="Work Sans Medium"/>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Quantity of goods</a:t>
            </a:r>
            <a:endParaRPr sz="2400" dirty="0">
              <a:solidFill>
                <a:srgbClr val="464669"/>
              </a:solidFill>
              <a:latin typeface="Work Sans Medium"/>
              <a:ea typeface="Work Sans Medium"/>
              <a:cs typeface="Work Sans Medium"/>
              <a:sym typeface="Work Sans Medium"/>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Services exchanged</a:t>
            </a:r>
            <a:endParaRPr sz="2400" dirty="0">
              <a:solidFill>
                <a:srgbClr val="464669"/>
              </a:solidFill>
              <a:latin typeface="Work Sans Medium"/>
              <a:ea typeface="Work Sans Medium"/>
              <a:cs typeface="Work Sans Medium"/>
              <a:sym typeface="Work Sans Medium"/>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The distribution of resources</a:t>
            </a:r>
            <a:endParaRPr sz="2400" dirty="0">
              <a:solidFill>
                <a:srgbClr val="464669"/>
              </a:solidFill>
              <a:latin typeface="Work Sans Medium"/>
              <a:ea typeface="Work Sans Medium"/>
              <a:cs typeface="Work Sans Medium"/>
              <a:sym typeface="Work Sans Medium"/>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Income among participants.</a:t>
            </a:r>
            <a:endParaRPr sz="2400" dirty="0">
              <a:solidFill>
                <a:srgbClr val="464669"/>
              </a:solidFill>
              <a:latin typeface="Work Sans Medium"/>
              <a:ea typeface="Work Sans Medium"/>
              <a:cs typeface="Work Sans Medium"/>
              <a:sym typeface="Work Sans Medium"/>
            </a:endParaRPr>
          </a:p>
        </p:txBody>
      </p:sp>
      <p:sp>
        <p:nvSpPr>
          <p:cNvPr id="152" name="Google Shape;152;p5"/>
          <p:cNvSpPr txBox="1"/>
          <p:nvPr/>
        </p:nvSpPr>
        <p:spPr>
          <a:xfrm>
            <a:off x="6283343" y="3033394"/>
            <a:ext cx="4918057" cy="271473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b="1" dirty="0">
                <a:solidFill>
                  <a:srgbClr val="464669"/>
                </a:solidFill>
                <a:latin typeface="Work Sans"/>
                <a:ea typeface="Work Sans"/>
                <a:cs typeface="Work Sans"/>
                <a:sym typeface="Work Sans"/>
              </a:rPr>
              <a:t>Influenced by factors like:</a:t>
            </a:r>
            <a:endParaRPr sz="2400" b="1" dirty="0">
              <a:solidFill>
                <a:srgbClr val="464669"/>
              </a:solidFill>
              <a:latin typeface="Work Sans"/>
              <a:ea typeface="Work Sans"/>
              <a:cs typeface="Work Sans"/>
              <a:sym typeface="Work Sans"/>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Supply and demand</a:t>
            </a:r>
            <a:endParaRPr sz="2400" dirty="0">
              <a:solidFill>
                <a:srgbClr val="464669"/>
              </a:solidFill>
              <a:latin typeface="Work Sans Medium"/>
              <a:ea typeface="Work Sans Medium"/>
              <a:cs typeface="Work Sans Medium"/>
              <a:sym typeface="Work Sans Medium"/>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competition</a:t>
            </a:r>
            <a:endParaRPr sz="2400" dirty="0">
              <a:solidFill>
                <a:srgbClr val="464669"/>
              </a:solidFill>
              <a:latin typeface="Work Sans Medium"/>
              <a:ea typeface="Work Sans Medium"/>
              <a:cs typeface="Work Sans Medium"/>
              <a:sym typeface="Work Sans Medium"/>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Government regulations</a:t>
            </a:r>
            <a:endParaRPr sz="2400" dirty="0">
              <a:solidFill>
                <a:srgbClr val="464669"/>
              </a:solidFill>
              <a:latin typeface="Work Sans Medium"/>
              <a:ea typeface="Work Sans Medium"/>
              <a:cs typeface="Work Sans Medium"/>
              <a:sym typeface="Work Sans Medium"/>
            </a:endParaRPr>
          </a:p>
          <a:p>
            <a:pPr marL="457200" lvl="0" indent="-457200" algn="l" rtl="0">
              <a:spcBef>
                <a:spcPts val="0"/>
              </a:spcBef>
              <a:spcAft>
                <a:spcPts val="0"/>
              </a:spcAft>
              <a:buClr>
                <a:srgbClr val="464669"/>
              </a:buClr>
              <a:buSzPts val="3600"/>
              <a:buFont typeface="Work Sans Medium"/>
              <a:buChar char="•"/>
            </a:pPr>
            <a:r>
              <a:rPr lang="en-US" sz="2400" dirty="0">
                <a:solidFill>
                  <a:srgbClr val="464669"/>
                </a:solidFill>
                <a:latin typeface="Work Sans Medium"/>
                <a:ea typeface="Work Sans Medium"/>
                <a:cs typeface="Work Sans Medium"/>
                <a:sym typeface="Work Sans Medium"/>
              </a:rPr>
              <a:t>Other market forces.</a:t>
            </a:r>
            <a:endParaRPr sz="2400" dirty="0">
              <a:solidFill>
                <a:srgbClr val="464669"/>
              </a:solidFill>
              <a:latin typeface="Work Sans Medium"/>
              <a:ea typeface="Work Sans Medium"/>
              <a:cs typeface="Work Sans Medium"/>
              <a:sym typeface="Work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6"/>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Resource Allocation</a:t>
            </a:r>
            <a:endParaRPr/>
          </a:p>
        </p:txBody>
      </p:sp>
      <p:sp>
        <p:nvSpPr>
          <p:cNvPr id="160" name="Google Shape;160;p6"/>
          <p:cNvSpPr txBox="1">
            <a:spLocks noGrp="1"/>
          </p:cNvSpPr>
          <p:nvPr>
            <p:ph type="body" idx="1"/>
          </p:nvPr>
        </p:nvSpPr>
        <p:spPr>
          <a:xfrm>
            <a:off x="1343025" y="2367433"/>
            <a:ext cx="9026400" cy="3010804"/>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SzPts val="3600"/>
              <a:buChar char="•"/>
            </a:pPr>
            <a:r>
              <a:rPr lang="en-US" dirty="0"/>
              <a:t>Market outcomes are closely related to </a:t>
            </a:r>
            <a:r>
              <a:rPr lang="en-US" b="1" dirty="0">
                <a:latin typeface="Work Sans"/>
                <a:ea typeface="Work Sans"/>
                <a:cs typeface="Work Sans"/>
                <a:sym typeface="Work Sans"/>
              </a:rPr>
              <a:t>resource allocation.</a:t>
            </a:r>
            <a:endParaRPr b="1" dirty="0">
              <a:latin typeface="Work Sans"/>
              <a:ea typeface="Work Sans"/>
              <a:cs typeface="Work Sans"/>
              <a:sym typeface="Work Sans"/>
            </a:endParaRPr>
          </a:p>
          <a:p>
            <a:pPr marL="457200" lvl="0" indent="-457200" algn="l" rtl="0">
              <a:lnSpc>
                <a:spcPct val="100000"/>
              </a:lnSpc>
              <a:spcBef>
                <a:spcPts val="0"/>
              </a:spcBef>
              <a:spcAft>
                <a:spcPts val="0"/>
              </a:spcAft>
              <a:buSzPts val="3600"/>
              <a:buChar char="•"/>
            </a:pPr>
            <a:r>
              <a:rPr lang="en-US" dirty="0"/>
              <a:t>In a market economy, resources are allocated based on the forces of supply and demand.</a:t>
            </a:r>
            <a:endParaRPr dirty="0"/>
          </a:p>
          <a:p>
            <a:pPr marL="457200" lvl="0" indent="-457200" algn="l" rtl="0">
              <a:lnSpc>
                <a:spcPct val="100000"/>
              </a:lnSpc>
              <a:spcBef>
                <a:spcPts val="0"/>
              </a:spcBef>
              <a:spcAft>
                <a:spcPts val="0"/>
              </a:spcAft>
              <a:buSzPts val="3600"/>
              <a:buChar char="•"/>
            </a:pPr>
            <a:r>
              <a:rPr lang="en-US" dirty="0"/>
              <a:t>When market outcomes are optimal, resources are efficiently allocated to their highest valued uses.</a:t>
            </a:r>
            <a:endParaRPr dirty="0"/>
          </a:p>
          <a:p>
            <a:pPr marL="457200" lvl="0" indent="-457200" algn="l" rtl="0">
              <a:lnSpc>
                <a:spcPct val="100000"/>
              </a:lnSpc>
              <a:spcBef>
                <a:spcPts val="0"/>
              </a:spcBef>
              <a:spcAft>
                <a:spcPts val="0"/>
              </a:spcAft>
              <a:buSzPts val="3600"/>
              <a:buChar char="•"/>
            </a:pPr>
            <a:r>
              <a:rPr lang="en-US" dirty="0"/>
              <a:t>If market outcomes are distorted, resources may be misallocated.</a:t>
            </a:r>
            <a:endParaRPr dirty="0"/>
          </a:p>
        </p:txBody>
      </p:sp>
      <p:sp>
        <p:nvSpPr>
          <p:cNvPr id="161" name="Google Shape;161;p6"/>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62" name="Google Shape;162;p6"/>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1343025" y="776654"/>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7"/>
          <p:cNvSpPr txBox="1"/>
          <p:nvPr/>
        </p:nvSpPr>
        <p:spPr>
          <a:xfrm>
            <a:off x="1221490" y="97546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Different Allocation Methods</a:t>
            </a:r>
            <a:endParaRPr dirty="0"/>
          </a:p>
        </p:txBody>
      </p:sp>
      <p:sp>
        <p:nvSpPr>
          <p:cNvPr id="170" name="Google Shape;170;p7"/>
          <p:cNvSpPr txBox="1">
            <a:spLocks noGrp="1"/>
          </p:cNvSpPr>
          <p:nvPr>
            <p:ph type="body" idx="1"/>
          </p:nvPr>
        </p:nvSpPr>
        <p:spPr>
          <a:xfrm>
            <a:off x="1343025" y="2315892"/>
            <a:ext cx="9026460" cy="3404884"/>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Prices</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Auctions</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Entitlements</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Price Controls</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Taxes and Transfers</a:t>
            </a:r>
            <a:endParaRPr b="1">
              <a:latin typeface="Work Sans"/>
              <a:ea typeface="Work Sans"/>
              <a:cs typeface="Work Sans"/>
              <a:sym typeface="Work Sans"/>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Government Spending</a:t>
            </a:r>
            <a:endParaRPr/>
          </a:p>
        </p:txBody>
      </p:sp>
      <p:sp>
        <p:nvSpPr>
          <p:cNvPr id="171" name="Google Shape;171;p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72" name="Google Shape;172;p7"/>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73" name="Google Shape;173;p7"/>
          <p:cNvPicPr preferRelativeResize="0"/>
          <p:nvPr/>
        </p:nvPicPr>
        <p:blipFill>
          <a:blip r:embed="rId4">
            <a:alphaModFix/>
          </a:blip>
          <a:stretch>
            <a:fillRect/>
          </a:stretch>
        </p:blipFill>
        <p:spPr>
          <a:xfrm>
            <a:off x="6462225" y="2105350"/>
            <a:ext cx="4353126" cy="3825981"/>
          </a:xfrm>
          <a:prstGeom prst="rect">
            <a:avLst/>
          </a:prstGeom>
          <a:noFill/>
          <a:ln>
            <a:noFill/>
          </a:ln>
          <a:effectLst>
            <a:outerShdw blurRad="142875" dist="161925" dir="2400000" algn="b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8"/>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Redistribution of Wealth</a:t>
            </a:r>
            <a:endParaRPr/>
          </a:p>
        </p:txBody>
      </p:sp>
      <p:sp>
        <p:nvSpPr>
          <p:cNvPr id="181" name="Google Shape;181;p8"/>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82" name="Google Shape;182;p8"/>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83" name="Google Shape;183;p8"/>
          <p:cNvSpPr txBox="1"/>
          <p:nvPr/>
        </p:nvSpPr>
        <p:spPr>
          <a:xfrm>
            <a:off x="1282275" y="2091530"/>
            <a:ext cx="9026400" cy="1024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b="1">
                <a:solidFill>
                  <a:srgbClr val="464669"/>
                </a:solidFill>
                <a:latin typeface="Work Sans"/>
                <a:ea typeface="Work Sans"/>
                <a:cs typeface="Work Sans"/>
                <a:sym typeface="Work Sans"/>
              </a:rPr>
              <a:t>Definition: </a:t>
            </a:r>
            <a:r>
              <a:rPr lang="en-US" sz="2400">
                <a:solidFill>
                  <a:srgbClr val="464669"/>
                </a:solidFill>
                <a:latin typeface="Work Sans Medium"/>
                <a:ea typeface="Work Sans Medium"/>
                <a:cs typeface="Work Sans Medium"/>
                <a:sym typeface="Work Sans Medium"/>
              </a:rPr>
              <a:t>the transfer of income and resources from one group of individuals to another to reduce inequality.</a:t>
            </a:r>
            <a:endParaRPr sz="2400">
              <a:solidFill>
                <a:srgbClr val="464669"/>
              </a:solidFill>
              <a:latin typeface="Work Sans Medium"/>
              <a:ea typeface="Work Sans Medium"/>
              <a:cs typeface="Work Sans Medium"/>
              <a:sym typeface="Work Sans Medium"/>
            </a:endParaRPr>
          </a:p>
        </p:txBody>
      </p:sp>
      <p:sp>
        <p:nvSpPr>
          <p:cNvPr id="184" name="Google Shape;184;p8"/>
          <p:cNvSpPr txBox="1"/>
          <p:nvPr/>
        </p:nvSpPr>
        <p:spPr>
          <a:xfrm>
            <a:off x="1221500" y="2860100"/>
            <a:ext cx="5845500" cy="4017300"/>
          </a:xfrm>
          <a:prstGeom prst="rect">
            <a:avLst/>
          </a:prstGeom>
          <a:noFill/>
          <a:ln>
            <a:noFill/>
          </a:ln>
        </p:spPr>
        <p:txBody>
          <a:bodyPr spcFirstLastPara="1" wrap="square" lIns="91425" tIns="45700" rIns="91425" bIns="45700" anchor="t" anchorCtr="0">
            <a:normAutofit lnSpcReduction="20000"/>
          </a:bodyPr>
          <a:lstStyle/>
          <a:p>
            <a:pPr marL="457200" lvl="0" indent="-457200" algn="l" rtl="0">
              <a:spcBef>
                <a:spcPts val="1000"/>
              </a:spcBef>
              <a:spcAft>
                <a:spcPts val="0"/>
              </a:spcAft>
              <a:buClr>
                <a:srgbClr val="464669"/>
              </a:buClr>
              <a:buSzPts val="3600"/>
              <a:buFont typeface="Work Sans Medium"/>
              <a:buChar char="•"/>
            </a:pPr>
            <a:r>
              <a:rPr lang="en-US" sz="2400">
                <a:solidFill>
                  <a:srgbClr val="464669"/>
                </a:solidFill>
                <a:latin typeface="Work Sans Medium"/>
                <a:ea typeface="Work Sans Medium"/>
                <a:cs typeface="Work Sans Medium"/>
                <a:sym typeface="Work Sans Medium"/>
              </a:rPr>
              <a:t>Less income inequality contributes to </a:t>
            </a:r>
            <a:r>
              <a:rPr lang="en-US" sz="2400" b="1">
                <a:solidFill>
                  <a:srgbClr val="464669"/>
                </a:solidFill>
                <a:latin typeface="Work Sans"/>
                <a:ea typeface="Work Sans"/>
                <a:cs typeface="Work Sans"/>
                <a:sym typeface="Work Sans"/>
              </a:rPr>
              <a:t>social stability</a:t>
            </a:r>
            <a:r>
              <a:rPr lang="en-US" sz="2400">
                <a:solidFill>
                  <a:srgbClr val="464669"/>
                </a:solidFill>
                <a:latin typeface="Work Sans Medium"/>
                <a:ea typeface="Work Sans Medium"/>
                <a:cs typeface="Work Sans Medium"/>
                <a:sym typeface="Work Sans Medium"/>
              </a:rPr>
              <a:t> by reducing social unrest, crime rates and intergenerational poverty cycles.</a:t>
            </a:r>
            <a:endParaRPr sz="2400">
              <a:solidFill>
                <a:srgbClr val="464669"/>
              </a:solidFill>
              <a:latin typeface="Work Sans Medium"/>
              <a:ea typeface="Work Sans Medium"/>
              <a:cs typeface="Work Sans Medium"/>
              <a:sym typeface="Work Sans Medium"/>
            </a:endParaRPr>
          </a:p>
          <a:p>
            <a:pPr marL="457200" lvl="0" indent="-457200" algn="l" rtl="0">
              <a:spcBef>
                <a:spcPts val="0"/>
              </a:spcBef>
              <a:spcAft>
                <a:spcPts val="0"/>
              </a:spcAft>
              <a:buClr>
                <a:srgbClr val="464669"/>
              </a:buClr>
              <a:buSzPts val="3600"/>
              <a:buFont typeface="Work Sans Medium"/>
              <a:buChar char="•"/>
            </a:pPr>
            <a:r>
              <a:rPr lang="en-US" sz="2400" b="1">
                <a:solidFill>
                  <a:srgbClr val="464669"/>
                </a:solidFill>
                <a:latin typeface="Work Sans"/>
                <a:ea typeface="Work Sans"/>
                <a:cs typeface="Work Sans"/>
                <a:sym typeface="Work Sans"/>
              </a:rPr>
              <a:t>Provides basic needs</a:t>
            </a:r>
            <a:r>
              <a:rPr lang="en-US" sz="2400">
                <a:solidFill>
                  <a:srgbClr val="464669"/>
                </a:solidFill>
                <a:latin typeface="Work Sans Medium"/>
                <a:ea typeface="Work Sans Medium"/>
                <a:cs typeface="Work Sans Medium"/>
                <a:sym typeface="Work Sans Medium"/>
              </a:rPr>
              <a:t> like education, healthcare and a safety net for vulnerable individuals and families.</a:t>
            </a:r>
            <a:endParaRPr sz="2400">
              <a:solidFill>
                <a:srgbClr val="464669"/>
              </a:solidFill>
              <a:latin typeface="Work Sans Medium"/>
              <a:ea typeface="Work Sans Medium"/>
              <a:cs typeface="Work Sans Medium"/>
              <a:sym typeface="Work Sans Medium"/>
            </a:endParaRPr>
          </a:p>
          <a:p>
            <a:pPr marL="228600" lvl="0" indent="0" algn="l" rtl="0">
              <a:spcBef>
                <a:spcPts val="1000"/>
              </a:spcBef>
              <a:spcAft>
                <a:spcPts val="0"/>
              </a:spcAft>
              <a:buNone/>
            </a:pPr>
            <a:endParaRPr sz="2400">
              <a:solidFill>
                <a:srgbClr val="464669"/>
              </a:solidFill>
              <a:latin typeface="Work Sans Medium"/>
              <a:ea typeface="Work Sans Medium"/>
              <a:cs typeface="Work Sans Medium"/>
              <a:sym typeface="Work Sans Medium"/>
            </a:endParaRPr>
          </a:p>
          <a:p>
            <a:pPr marL="228600" lvl="0" indent="0" algn="l" rtl="0">
              <a:spcBef>
                <a:spcPts val="1000"/>
              </a:spcBef>
              <a:spcAft>
                <a:spcPts val="0"/>
              </a:spcAft>
              <a:buNone/>
            </a:pPr>
            <a:endParaRPr sz="2400">
              <a:solidFill>
                <a:srgbClr val="464669"/>
              </a:solidFill>
              <a:latin typeface="Work Sans Medium"/>
              <a:ea typeface="Work Sans Medium"/>
              <a:cs typeface="Work Sans Medium"/>
              <a:sym typeface="Work Sans Medium"/>
            </a:endParaRPr>
          </a:p>
        </p:txBody>
      </p:sp>
      <p:pic>
        <p:nvPicPr>
          <p:cNvPr id="185" name="Google Shape;185;p8"/>
          <p:cNvPicPr preferRelativeResize="0"/>
          <p:nvPr/>
        </p:nvPicPr>
        <p:blipFill>
          <a:blip r:embed="rId4">
            <a:alphaModFix/>
          </a:blip>
          <a:stretch>
            <a:fillRect/>
          </a:stretch>
        </p:blipFill>
        <p:spPr>
          <a:xfrm>
            <a:off x="6825527" y="2520200"/>
            <a:ext cx="4509599" cy="45095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3027</Words>
  <Application>Microsoft Office PowerPoint</Application>
  <PresentationFormat>Widescreen</PresentationFormat>
  <Paragraphs>199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Work Sans Medium</vt:lpstr>
      <vt:lpstr>Calibri</vt:lpstr>
      <vt:lpstr>Work Sans</vt:lpstr>
      <vt:lpstr>Barlow Condensed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Wealth Redistribution</vt:lpstr>
      <vt:lpstr>Discussion Questions</vt:lpstr>
      <vt:lpstr>Discussion Questions</vt:lpstr>
      <vt:lpstr>Discussion Questions</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Zoë Woodrow</dc:creator>
  <cp:lastModifiedBy>Cassandra Wood</cp:lastModifiedBy>
  <cp:revision>1</cp:revision>
  <dcterms:created xsi:type="dcterms:W3CDTF">2023-08-13T00:06:42Z</dcterms:created>
  <dcterms:modified xsi:type="dcterms:W3CDTF">2024-01-26T16:27:02Z</dcterms:modified>
</cp:coreProperties>
</file>