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Barlow Condensed" panose="00000506000000000000"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Work Sans" pitchFamily="2" charset="0"/>
      <p:regular r:id="rId25"/>
      <p:bold r:id="rId26"/>
      <p:italic r:id="rId27"/>
      <p:boldItalic r:id="rId28"/>
    </p:embeddedFont>
    <p:embeddedFont>
      <p:font typeface="Work Sans Medium"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vkhYm6fGmNXHYIY7kHXR3gFvS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ongtermtrends.net/bitcoin-vs-gol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vintagenews.com/2018/01/21/cowry-shell-coi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guardian.com/technology/2021/may/12/elon-musk-tesla-bitcoin"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spendabit.co/?r=99bitcoins" TargetMode="External"/><Relationship Id="rId4" Type="http://schemas.openxmlformats.org/officeDocument/2006/relationships/hyperlink" Target="https://99bitcoins.com/bitcoin/who-accept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tcoinpizzaindex.ne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ailycoin.com/bitcoin-pizza-day-heres-how-much-btc-pizzas-are-worth-now/"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uybitcoinworldwide.com/pri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146b55f92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b146b55f92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Reference: </a:t>
            </a:r>
            <a:r>
              <a:rPr lang="en-US" sz="1100" u="sng">
                <a:solidFill>
                  <a:schemeClr val="hlink"/>
                </a:solidFill>
                <a:latin typeface="Arial"/>
                <a:ea typeface="Arial"/>
                <a:cs typeface="Arial"/>
                <a:sym typeface="Arial"/>
                <a:hlinkClick r:id="rId3"/>
              </a:rPr>
              <a:t>Bitcoin vs. Gold - Updated Chart | Longtermtrends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this chart shows, the price of gold is far more stable than the price of Bitcoin that still is rising and crashing unpredictably.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Gold coins are still made today, even though they aren’t used as money anymore. Governments make a profit from selling gold coins to collectors and gold investors. Not for the face value of the coin.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Both Gold and Bitcoin have a finite supply and are not manipulated by central banks or governments like other fiat currencies.</a:t>
            </a:r>
            <a:endParaRPr/>
          </a:p>
        </p:txBody>
      </p:sp>
      <p:sp>
        <p:nvSpPr>
          <p:cNvPr id="184" name="Google Shape;184;g2b146b55f92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Increased prevalence of </a:t>
            </a:r>
            <a:r>
              <a:rPr lang="en-US" b="1"/>
              <a:t>digital payments</a:t>
            </a:r>
            <a:r>
              <a:rPr lang="en-US"/>
              <a:t>: With the advancement of technology, it is likely that digital payment methods will become even more commonplace. We can expect to see a significant shift away from traditional cash and physical payment cards towards digital wallets, mobile payment apps, and other secure online payment platforms.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Biometric authentication</a:t>
            </a:r>
            <a:r>
              <a:rPr lang="en-US"/>
              <a:t>: As technology evolves, we may see the implementation of biometric authentication methods for payment purposes. This could include using fingerprints, retina scans, or facial recognition to verify a person's identity and authorize transactions, further enhancing security and convenience.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Internet of Things (IoT) payments</a:t>
            </a:r>
            <a:r>
              <a:rPr lang="en-US"/>
              <a:t>: The increasing connectivity of everyday objects through IoT technology opens up the possibility of seamless and automated payments. For example, smart refrigerators could automatically restock groceries and make payments on behalf of the user, eliminating the need for manual purchases.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Blockchain technology</a:t>
            </a:r>
            <a:r>
              <a:rPr lang="en-US"/>
              <a:t>: Blockchain, the underlying technology behind cryptocurrencies, has the potential to revolutionize payment systems. It provides a secure and transparent decentralized ledger, which could be adopted by financial institutions and businesses for faster and more secure transactions.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Peer-to-peer payments</a:t>
            </a:r>
            <a:r>
              <a:rPr lang="en-US"/>
              <a:t>: Peer-to-peer payment platforms, such as Venmo and PayPal, have gained popularity over the years. As technology continues to evolve, these platforms may become more seamless, allowing for instant and secure money transfers between individuals.</a:t>
            </a: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Biometric authentication</a:t>
            </a:r>
            <a:r>
              <a:rPr lang="en-US"/>
              <a:t>: methods such as fingerprint scanning, retina scans, and facial recognition can significantly enhance security. These unique physical characteristics provide a more reliable and difficult-to-replicate form of identity verification, making it harder for scammers to gain unauthorized access to accounts.</a:t>
            </a:r>
            <a:endParaRPr/>
          </a:p>
          <a:p>
            <a:pPr marL="0" lvl="0" indent="0" algn="l" rtl="0">
              <a:lnSpc>
                <a:spcPct val="100000"/>
              </a:lnSpc>
              <a:spcBef>
                <a:spcPts val="0"/>
              </a:spcBef>
              <a:spcAft>
                <a:spcPts val="0"/>
              </a:spcAft>
              <a:buClr>
                <a:schemeClr val="dk1"/>
              </a:buClr>
              <a:buSzPts val="1100"/>
              <a:buFont typeface="Arial"/>
              <a:buNone/>
            </a:pPr>
            <a:r>
              <a:rPr lang="en-US" b="1"/>
              <a:t>Behavioral analysis</a:t>
            </a:r>
            <a:r>
              <a:rPr lang="en-US"/>
              <a:t>: Advanced AI systems can analyze user behavior patterns and detect any anomalies or suspicious activity. This can help identify unusual transactions or account access attempts and trigger alerts or additional verification steps to prevent fraud.</a:t>
            </a:r>
            <a:endParaRPr/>
          </a:p>
          <a:p>
            <a:pPr marL="0" lvl="0" indent="0" algn="l" rtl="0">
              <a:lnSpc>
                <a:spcPct val="100000"/>
              </a:lnSpc>
              <a:spcBef>
                <a:spcPts val="0"/>
              </a:spcBef>
              <a:spcAft>
                <a:spcPts val="0"/>
              </a:spcAft>
              <a:buClr>
                <a:schemeClr val="dk1"/>
              </a:buClr>
              <a:buSzPts val="1100"/>
              <a:buFont typeface="Arial"/>
              <a:buNone/>
            </a:pPr>
            <a:r>
              <a:rPr lang="en-US" b="1"/>
              <a:t>Two-factor authentication</a:t>
            </a:r>
            <a:r>
              <a:rPr lang="en-US"/>
              <a:t>: Two-factor authentication (2FA) adds an extra layer of security by requiring users to verify their identity through another device or method. This can involve receiving a one-time password via SMS, using an authentication app, or using hardware tokens. Implementing 2FA can significantly reduce the chances of unauthorized account access.</a:t>
            </a:r>
            <a:endParaRPr/>
          </a:p>
          <a:p>
            <a:pPr marL="0" lvl="0" indent="0" algn="l" rtl="0">
              <a:lnSpc>
                <a:spcPct val="100000"/>
              </a:lnSpc>
              <a:spcBef>
                <a:spcPts val="0"/>
              </a:spcBef>
              <a:spcAft>
                <a:spcPts val="0"/>
              </a:spcAft>
              <a:buClr>
                <a:schemeClr val="dk1"/>
              </a:buClr>
              <a:buSzPts val="1100"/>
              <a:buFont typeface="Arial"/>
              <a:buNone/>
            </a:pPr>
            <a:r>
              <a:rPr lang="en-US" b="1"/>
              <a:t>Tokenization</a:t>
            </a:r>
            <a:r>
              <a:rPr lang="en-US"/>
              <a:t>: Tokenization replaces sensitive payment information, such as credit card numbers, with unique tokens. These tokens are meaningless and cannot be decrypted to retrieve the original data.</a:t>
            </a:r>
            <a:endParaRPr/>
          </a:p>
          <a:p>
            <a:pPr marL="0" lvl="0" indent="0" algn="l" rtl="0">
              <a:lnSpc>
                <a:spcPct val="100000"/>
              </a:lnSpc>
              <a:spcBef>
                <a:spcPts val="0"/>
              </a:spcBef>
              <a:spcAft>
                <a:spcPts val="0"/>
              </a:spcAft>
              <a:buSzPts val="1400"/>
              <a:buNone/>
            </a:pPr>
            <a:endParaRPr/>
          </a:p>
        </p:txBody>
      </p:sp>
      <p:sp>
        <p:nvSpPr>
          <p:cNvPr id="203" name="Google Shape;2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2060"/>
              </a:buClr>
              <a:buSzPts val="2700"/>
              <a:buFont typeface="Work Sans"/>
              <a:buNone/>
            </a:pPr>
            <a:r>
              <a:rPr lang="en-US"/>
              <a:t>Other potential forms of money might include commodities like gold, digital currencies like Bitcoin, and alternative currencies like local community currencies.</a:t>
            </a:r>
            <a:endParaRPr/>
          </a:p>
        </p:txBody>
      </p:sp>
      <p:sp>
        <p:nvSpPr>
          <p:cNvPr id="212" name="Google Shape;2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Credit Cards are not actual money but a tool for borrowing. </a:t>
            </a:r>
            <a:endParaRPr/>
          </a:p>
          <a:p>
            <a:pPr marL="171450" lvl="0" indent="-171450" algn="l" rtl="0">
              <a:lnSpc>
                <a:spcPct val="100000"/>
              </a:lnSpc>
              <a:spcBef>
                <a:spcPts val="0"/>
              </a:spcBef>
              <a:spcAft>
                <a:spcPts val="0"/>
              </a:spcAft>
              <a:buClr>
                <a:schemeClr val="dk1"/>
              </a:buClr>
              <a:buSzPts val="1200"/>
              <a:buFont typeface="Arial"/>
              <a:buChar char="•"/>
            </a:pPr>
            <a:r>
              <a:rPr lang="en-US" b="0" i="0"/>
              <a:t>Money serves as a </a:t>
            </a:r>
            <a:r>
              <a:rPr lang="en-US" b="1" i="0"/>
              <a:t>medium of exchange</a:t>
            </a:r>
            <a:r>
              <a:rPr lang="en-US" b="0" i="0"/>
              <a:t>, allowing for the smooth trade of goods and services.</a:t>
            </a:r>
            <a:endParaRPr/>
          </a:p>
          <a:p>
            <a:pPr marL="171450" lvl="0" indent="-171450" algn="l" rtl="0">
              <a:lnSpc>
                <a:spcPct val="100000"/>
              </a:lnSpc>
              <a:spcBef>
                <a:spcPts val="0"/>
              </a:spcBef>
              <a:spcAft>
                <a:spcPts val="0"/>
              </a:spcAft>
              <a:buClr>
                <a:schemeClr val="dk1"/>
              </a:buClr>
              <a:buSzPts val="1200"/>
              <a:buFont typeface="Arial"/>
              <a:buChar char="•"/>
            </a:pPr>
            <a:r>
              <a:rPr lang="en-US"/>
              <a:t>It acts as a unit of account, providing a standard measurement of value for different goods and services.</a:t>
            </a:r>
            <a:endParaRPr/>
          </a:p>
          <a:p>
            <a:pPr marL="171450" lvl="0" indent="-171450" algn="l" rtl="0">
              <a:lnSpc>
                <a:spcPct val="100000"/>
              </a:lnSpc>
              <a:spcBef>
                <a:spcPts val="0"/>
              </a:spcBef>
              <a:spcAft>
                <a:spcPts val="0"/>
              </a:spcAft>
              <a:buClr>
                <a:schemeClr val="dk1"/>
              </a:buClr>
              <a:buSzPts val="1200"/>
              <a:buFont typeface="Arial"/>
              <a:buChar char="•"/>
            </a:pPr>
            <a:r>
              <a:rPr lang="en-US"/>
              <a:t>Money serves as a store of value, allowing individuals to save their wealth and use it for future expenses. </a:t>
            </a:r>
            <a:endParaRPr/>
          </a:p>
          <a:p>
            <a:pPr marL="171450" lvl="0" indent="-171450" algn="l" rtl="0">
              <a:lnSpc>
                <a:spcPct val="100000"/>
              </a:lnSpc>
              <a:spcBef>
                <a:spcPts val="0"/>
              </a:spcBef>
              <a:spcAft>
                <a:spcPts val="0"/>
              </a:spcAft>
              <a:buClr>
                <a:schemeClr val="dk1"/>
              </a:buClr>
              <a:buSzPts val="1200"/>
              <a:buFont typeface="Arial"/>
              <a:buChar char="•"/>
            </a:pPr>
            <a:r>
              <a:rPr lang="en-US"/>
              <a:t>It facilitates economic activity by enabling transactions and supporting market operations.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21" name="Google Shape;2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b394cccf9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b394cccf9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is Money Animated Video: https://youtu.be/27uCpZblVKY</a:t>
            </a:r>
            <a:endParaRPr/>
          </a:p>
        </p:txBody>
      </p:sp>
      <p:sp>
        <p:nvSpPr>
          <p:cNvPr id="101" name="Google Shape;101;g2b394cccf9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en-US"/>
              <a:t>Reference: </a:t>
            </a:r>
            <a:r>
              <a:rPr lang="en-US" sz="1100" u="sng">
                <a:solidFill>
                  <a:schemeClr val="hlink"/>
                </a:solidFill>
                <a:latin typeface="Arial"/>
                <a:ea typeface="Arial"/>
                <a:cs typeface="Arial"/>
                <a:sym typeface="Arial"/>
                <a:hlinkClick r:id="rId3"/>
              </a:rPr>
              <a:t>Cowry shell coins: an ancient monetary system based on sea shells used on almost every continent | The Vintage News</a:t>
            </a:r>
            <a:endParaRPr/>
          </a:p>
          <a:p>
            <a:pPr marL="171450" lvl="0"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Observing the evolution of money helps in comprehending the complexities of the modern financial system:</a:t>
            </a:r>
            <a:endParaRPr/>
          </a:p>
          <a:p>
            <a:pPr marL="0" lvl="0" indent="0" algn="l" rtl="0">
              <a:lnSpc>
                <a:spcPct val="100000"/>
              </a:lnSpc>
              <a:spcBef>
                <a:spcPts val="0"/>
              </a:spcBef>
              <a:spcAft>
                <a:spcPts val="0"/>
              </a:spcAft>
              <a:buClr>
                <a:schemeClr val="dk1"/>
              </a:buClr>
              <a:buSzPts val="1100"/>
              <a:buFont typeface="Arial"/>
              <a:buNone/>
            </a:pPr>
            <a:r>
              <a:rPr lang="en-US"/>
              <a:t>•Historically, seashells, salt, spices, precious metals, and even diamonds were used as mediums of exchange.</a:t>
            </a:r>
            <a:endParaRPr/>
          </a:p>
          <a:p>
            <a:pPr marL="0" lvl="0" indent="0" algn="l" rtl="0">
              <a:lnSpc>
                <a:spcPct val="100000"/>
              </a:lnSpc>
              <a:spcBef>
                <a:spcPts val="0"/>
              </a:spcBef>
              <a:spcAft>
                <a:spcPts val="0"/>
              </a:spcAft>
              <a:buClr>
                <a:schemeClr val="dk1"/>
              </a:buClr>
              <a:buSzPts val="1100"/>
              <a:buFont typeface="Arial"/>
              <a:buNone/>
            </a:pPr>
            <a:r>
              <a:rPr lang="en-US"/>
              <a:t>•The use of government-backed printed currency became standard by mid-1800s.</a:t>
            </a:r>
            <a:endParaRPr/>
          </a:p>
          <a:p>
            <a:pPr marL="0" lvl="0" indent="0" algn="l" rtl="0">
              <a:lnSpc>
                <a:spcPct val="100000"/>
              </a:lnSpc>
              <a:spcBef>
                <a:spcPts val="0"/>
              </a:spcBef>
              <a:spcAft>
                <a:spcPts val="0"/>
              </a:spcAft>
              <a:buClr>
                <a:schemeClr val="dk1"/>
              </a:buClr>
              <a:buSzPts val="1100"/>
              <a:buFont typeface="Arial"/>
              <a:buNone/>
            </a:pPr>
            <a:r>
              <a:rPr lang="en-US"/>
              <a:t>•Printed money was lighter, easier to carry, and represented a standard value, making it more practical than carrying valuable metals or commodities.</a:t>
            </a:r>
            <a:endParaRPr/>
          </a:p>
          <a:p>
            <a:pPr marL="0" lvl="0" indent="0" algn="l" rtl="0">
              <a:lnSpc>
                <a:spcPct val="100000"/>
              </a:lnSpc>
              <a:spcBef>
                <a:spcPts val="0"/>
              </a:spcBef>
              <a:spcAft>
                <a:spcPts val="0"/>
              </a:spcAft>
              <a:buClr>
                <a:schemeClr val="dk1"/>
              </a:buClr>
              <a:buSzPts val="1100"/>
              <a:buFont typeface="Arial"/>
              <a:buNone/>
            </a:pPr>
            <a:r>
              <a:rPr lang="en-US"/>
              <a:t>•Today, transactions also use digital forms of money, like online bank transactions, digital wallets, and contactless payments.</a:t>
            </a:r>
            <a:endParaRPr/>
          </a:p>
          <a:p>
            <a:pPr marL="0" lvl="0" indent="0" algn="l" rtl="0">
              <a:lnSpc>
                <a:spcPct val="100000"/>
              </a:lnSpc>
              <a:spcBef>
                <a:spcPts val="0"/>
              </a:spcBef>
              <a:spcAft>
                <a:spcPts val="0"/>
              </a:spcAft>
              <a:buClr>
                <a:schemeClr val="dk1"/>
              </a:buClr>
              <a:buSzPts val="1100"/>
              <a:buFont typeface="Arial"/>
              <a:buNone/>
            </a:pPr>
            <a:r>
              <a:rPr lang="en-US"/>
              <a:t>•The emergence of cryptocurrencies like Bitcoin represents a significant shift, utilizing decentralized, blockchain technology.</a:t>
            </a:r>
            <a:endParaRPr/>
          </a:p>
          <a:p>
            <a:pPr marL="0" lvl="0" indent="0" algn="l" rtl="0">
              <a:lnSpc>
                <a:spcPct val="100000"/>
              </a:lnSpc>
              <a:spcBef>
                <a:spcPts val="0"/>
              </a:spcBef>
              <a:spcAft>
                <a:spcPts val="0"/>
              </a:spcAft>
              <a:buClr>
                <a:schemeClr val="dk1"/>
              </a:buClr>
              <a:buSzPts val="1100"/>
              <a:buFont typeface="Arial"/>
              <a:buNone/>
            </a:pPr>
            <a:r>
              <a:rPr lang="en-US"/>
              <a:t>•However, they have not yet fully fulfilled all criteria to be considered 'money.'</a:t>
            </a:r>
            <a:endParaRPr/>
          </a:p>
          <a:p>
            <a:pPr marL="0" lvl="0" indent="0" algn="l" rtl="0">
              <a:lnSpc>
                <a:spcPct val="100000"/>
              </a:lnSpc>
              <a:spcBef>
                <a:spcPts val="0"/>
              </a:spcBef>
              <a:spcAft>
                <a:spcPts val="0"/>
              </a:spcAft>
              <a:buClr>
                <a:schemeClr val="dk1"/>
              </a:buClr>
              <a:buSzPts val="1100"/>
              <a:buFont typeface="Arial"/>
              <a:buNone/>
            </a:pP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146b55f92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2b146b55f92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3-item test, the first function must be that the form of money is a </a:t>
            </a:r>
            <a:r>
              <a:rPr lang="en-US" b="1"/>
              <a:t>medium of exchange</a:t>
            </a:r>
            <a:r>
              <a:rPr lang="en-US"/>
              <a:t>. It must be widely accepted as a form of payment for goods and services.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Checks</a:t>
            </a:r>
            <a:r>
              <a:rPr lang="en-US"/>
              <a:t> and </a:t>
            </a:r>
            <a:r>
              <a:rPr lang="en-US" b="1"/>
              <a:t>debit cards</a:t>
            </a:r>
            <a:r>
              <a:rPr lang="en-US"/>
              <a:t> act as a convenient alternative to carrying physical cash and serve as a medium of exchange for transactions. However, they are not considered money themselves, as they rely on funds in a bank account to facilitate the transfer of value.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Debit cards, with a microchip for additional security, are controlled electronically and transactions are processed instantly. When you want to buy something, the seller will know  immediately whether the funds were transferred to them, or if the transaction was rejected due to a lack of funds.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using a check, you write a specific amount, which serves as a promise to pay that amount to the recipient. The recipient can then deposit or cash the check, transferring the funds from your account to their own.</a:t>
            </a:r>
            <a:endParaRPr/>
          </a:p>
        </p:txBody>
      </p:sp>
      <p:sp>
        <p:nvSpPr>
          <p:cNvPr id="118" name="Google Shape;118;g2b146b55f92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146b55f92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b146b55f92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3-item test, the second function must be that the form of money is a unit of account.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a:t>
            </a:r>
            <a:r>
              <a:rPr lang="en-US" b="1"/>
              <a:t>unit of account</a:t>
            </a:r>
            <a:r>
              <a:rPr lang="en-US"/>
              <a:t> function of money refers to its ability to provide a standardized measurement for valuing different goods and services. It allows us to compare and calculate the worth of different objects or labor in a consistent and easily understandable way. Since goods and services are valued in part by how difficult it is to reproduce or find an alternative, money provides us a universal understanding of what a specific item or service is worth.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For example, let's say the market price for a basket of eggs is $5, and the hourly rate for a carpenter's labor is $50. In this scenario, we can use money as a common unit of account to express the value of these two items in monetary terms. By assigning a dollar value, we can easily compare and understand that the labor of a carpenter is considered more valuable than a basket of eggs.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Without money acting as a unit of account, it would be challenging to compare and quantify the value of these different items accurately. The disparities in their value stem from various factors, such as scarcity, demand, and the skills and expertise involved</a:t>
            </a:r>
            <a:endParaRPr/>
          </a:p>
          <a:p>
            <a:pPr marL="0" lvl="0" indent="0" algn="l" rtl="0">
              <a:lnSpc>
                <a:spcPct val="100000"/>
              </a:lnSpc>
              <a:spcBef>
                <a:spcPts val="0"/>
              </a:spcBef>
              <a:spcAft>
                <a:spcPts val="0"/>
              </a:spcAft>
              <a:buSzPts val="1400"/>
              <a:buNone/>
            </a:pPr>
            <a:endParaRPr/>
          </a:p>
        </p:txBody>
      </p:sp>
      <p:sp>
        <p:nvSpPr>
          <p:cNvPr id="129" name="Google Shape;129;g2b146b55f92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146b55f92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b146b55f92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3-item test, the third function must be that the form of money is a store of value. A </a:t>
            </a:r>
            <a:r>
              <a:rPr lang="en-US" b="1"/>
              <a:t>store of value</a:t>
            </a:r>
            <a:r>
              <a:rPr lang="en-US"/>
              <a:t> refers to an asset or commodity that can be saved, accumulated, and used to retain purchasing power over time.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100"/>
              <a:buNone/>
            </a:pPr>
            <a:r>
              <a:rPr lang="en-US" b="1"/>
              <a:t>Gold</a:t>
            </a:r>
            <a:r>
              <a:rPr lang="en-US"/>
              <a:t> has been recognized as a store of value for centuries due to its inherent properties. Unlike paper currencies or other commodities, gold is scarce and has a relatively stable supply. Its limited supply and the difficulty in extracting it from the ground give it intrinsic value. Gold is also durable and does not corrode like other metals. It can be stored for extended periods without significant degradation, making it an ideal medium for preserving value over time.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Because of its ability to hold its intrinsic value, gold can be used as a form of money or a store of wealth. Individuals often invest in gold as a hedge against inflation or economic uncertainties, as its value tends to hold up or increase during periods of economic instability.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40" name="Google Shape;140;g2b146b55f92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b146b55f9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b146b55f9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Reference: </a:t>
            </a:r>
            <a:r>
              <a:rPr lang="en-US" sz="1100" u="sng">
                <a:solidFill>
                  <a:schemeClr val="hlink"/>
                </a:solidFill>
                <a:latin typeface="Arial"/>
                <a:ea typeface="Arial"/>
                <a:cs typeface="Arial"/>
                <a:sym typeface="Arial"/>
                <a:hlinkClick r:id="rId3"/>
              </a:rPr>
              <a:t>Elon Musk says Tesla will no longer accept bitcoin due to fossil fuel use | Tesla | The Guardian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Bitcoin and other crypto currencies fail all three tests.</a:t>
            </a:r>
            <a:endParaRPr/>
          </a:p>
          <a:p>
            <a:pPr marL="0" lvl="0" indent="0" algn="l" rtl="0">
              <a:lnSpc>
                <a:spcPct val="100000"/>
              </a:lnSpc>
              <a:spcBef>
                <a:spcPts val="0"/>
              </a:spcBef>
              <a:spcAft>
                <a:spcPts val="0"/>
              </a:spcAft>
              <a:buSzPts val="1400"/>
              <a:buNone/>
            </a:pPr>
            <a:r>
              <a:rPr lang="en-US"/>
              <a:t>For it to be </a:t>
            </a:r>
            <a:r>
              <a:rPr lang="en-US" b="1"/>
              <a:t>money</a:t>
            </a:r>
            <a:r>
              <a:rPr lang="en-US"/>
              <a:t>, a very large number of people and businesses need to accept it as a form of payment. Even when BTC was accepted (Tesla famously accepted BTC as payment, but later stopped), it was converting BTC to dollars to calculate the price.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Here is a list of companies that currently accept Bitcoin as payment: </a:t>
            </a:r>
            <a:r>
              <a:rPr lang="en-US" sz="1100" u="sng">
                <a:solidFill>
                  <a:schemeClr val="hlink"/>
                </a:solidFill>
                <a:latin typeface="Arial"/>
                <a:ea typeface="Arial"/>
                <a:cs typeface="Arial"/>
                <a:sym typeface="Arial"/>
                <a:hlinkClick r:id="rId4"/>
              </a:rPr>
              <a:t>Who Accepts Bitcoin in 2024? List of 20+ Major Companies (99bitcoins.com)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Use this search engine to look up companies that accept Bitcoin: </a:t>
            </a:r>
            <a:r>
              <a:rPr lang="en-US" sz="1100" u="sng">
                <a:solidFill>
                  <a:schemeClr val="hlink"/>
                </a:solidFill>
                <a:latin typeface="Arial"/>
                <a:ea typeface="Arial"/>
                <a:cs typeface="Arial"/>
                <a:sym typeface="Arial"/>
                <a:hlinkClick r:id="rId5"/>
              </a:rPr>
              <a:t>Spend Bitcoin at Hundreds of BTC-Enabled Stores – Spendabit</a:t>
            </a:r>
            <a:endParaRPr/>
          </a:p>
        </p:txBody>
      </p:sp>
      <p:sp>
        <p:nvSpPr>
          <p:cNvPr id="151" name="Google Shape;151;g2b146b55f9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b146b55f92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b146b55f92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Reference the </a:t>
            </a:r>
            <a:r>
              <a:rPr lang="en-US" sz="1100" u="sng">
                <a:solidFill>
                  <a:schemeClr val="hlink"/>
                </a:solidFill>
                <a:latin typeface="Arial"/>
                <a:ea typeface="Arial"/>
                <a:cs typeface="Arial"/>
                <a:sym typeface="Arial"/>
                <a:hlinkClick r:id="rId3"/>
              </a:rPr>
              <a:t>Bitcoin Pizza Index</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Bitcoin fails the second test, it cannot be a unit of account, because the price changes too fast.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first ever Bitcoin transaction was for 2 extra large pizzas on May 22nd 2010. This is now BTC Pizza Day.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Laszlo Hanyecz spent 10,000 BTC for his dinner, ‘The famed Bitcoin Pizzas from Papa John’s are now worth $267 million.’ </a:t>
            </a:r>
            <a:r>
              <a:rPr lang="en-US" u="sng">
                <a:solidFill>
                  <a:schemeClr val="hlink"/>
                </a:solidFill>
                <a:hlinkClick r:id="rId4"/>
              </a:rPr>
              <a:t>reference DailyCoin</a:t>
            </a:r>
            <a:r>
              <a:rPr lang="en-US"/>
              <a:t>.</a:t>
            </a:r>
            <a:endParaRPr/>
          </a:p>
          <a:p>
            <a:pPr marL="0" lvl="0" indent="0" algn="l" rtl="0">
              <a:lnSpc>
                <a:spcPct val="100000"/>
              </a:lnSpc>
              <a:spcBef>
                <a:spcPts val="0"/>
              </a:spcBef>
              <a:spcAft>
                <a:spcPts val="0"/>
              </a:spcAft>
              <a:buSzPts val="1400"/>
              <a:buNone/>
            </a:pPr>
            <a:endParaRPr/>
          </a:p>
        </p:txBody>
      </p:sp>
      <p:sp>
        <p:nvSpPr>
          <p:cNvPr id="162" name="Google Shape;162;g2b146b55f92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146b55f92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b146b55f92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BTC Price Volatility, all data was provided by: </a:t>
            </a:r>
            <a:r>
              <a:rPr lang="en-US" sz="1100" u="sng">
                <a:solidFill>
                  <a:schemeClr val="hlink"/>
                </a:solidFill>
                <a:latin typeface="Arial"/>
                <a:ea typeface="Arial"/>
                <a:cs typeface="Arial"/>
                <a:sym typeface="Arial"/>
                <a:hlinkClick r:id="rId3"/>
              </a:rPr>
              <a:t>Bitcoin Price History Chart (2009, 2010 to 2024) (buybitcoinworldwide.com)</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Bitcoin's price has ranged from $0 to its highest at $68,991. </a:t>
            </a:r>
            <a:endParaRPr/>
          </a:p>
          <a:p>
            <a:pPr marL="457200" lvl="0" indent="-317500" algn="l" rtl="0">
              <a:lnSpc>
                <a:spcPct val="100000"/>
              </a:lnSpc>
              <a:spcBef>
                <a:spcPts val="0"/>
              </a:spcBef>
              <a:spcAft>
                <a:spcPts val="0"/>
              </a:spcAft>
              <a:buSzPts val="1400"/>
              <a:buChar char="●"/>
            </a:pPr>
            <a:r>
              <a:rPr lang="en-US"/>
              <a:t>On February 9th, 2011, BTC reached a value of USD$1.00 for the first time ever.</a:t>
            </a:r>
            <a:endParaRPr/>
          </a:p>
          <a:p>
            <a:pPr marL="457200" lvl="0" indent="-317500" algn="l" rtl="0">
              <a:lnSpc>
                <a:spcPct val="100000"/>
              </a:lnSpc>
              <a:spcBef>
                <a:spcPts val="0"/>
              </a:spcBef>
              <a:spcAft>
                <a:spcPts val="0"/>
              </a:spcAft>
              <a:buSzPts val="1400"/>
              <a:buChar char="●"/>
            </a:pPr>
            <a:r>
              <a:rPr lang="en-US"/>
              <a:t>2017 is a year that lives in crypto history. The year saw a steady appreciation in the price of Bitcoin followed by a huge blow-off top to nearly $20,000. This was the first time that Bitcoin broke into the mainstream of public opinion.</a:t>
            </a:r>
            <a:endParaRPr sz="1300">
              <a:solidFill>
                <a:srgbClr val="4B5066"/>
              </a:solidFill>
              <a:highlight>
                <a:srgbClr val="FFFFFF"/>
              </a:highlight>
              <a:latin typeface="Roboto"/>
              <a:ea typeface="Roboto"/>
              <a:cs typeface="Roboto"/>
              <a:sym typeface="Roboto"/>
            </a:endParaRPr>
          </a:p>
          <a:p>
            <a:pPr marL="457200" lvl="0" indent="-317500" algn="l" rtl="0">
              <a:lnSpc>
                <a:spcPct val="100000"/>
              </a:lnSpc>
              <a:spcBef>
                <a:spcPts val="0"/>
              </a:spcBef>
              <a:spcAft>
                <a:spcPts val="0"/>
              </a:spcAft>
              <a:buSzPts val="1400"/>
              <a:buChar char="●"/>
            </a:pPr>
            <a:r>
              <a:rPr lang="en-US"/>
              <a:t>Triggered by the Covid-19 pandemic, a global liquidity event, Bitcoin sold off nearly 40% on March 12. It hit a low of $3,850 before doubling in price over the next six weeks.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3" name="Google Shape;173;g2b146b55f92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12"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8" name="Google Shape;18;p12"/>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12"/>
          <p:cNvSpPr>
            <a:spLocks noGrp="1"/>
          </p:cNvSpPr>
          <p:nvPr>
            <p:ph type="pic" idx="2"/>
          </p:nvPr>
        </p:nvSpPr>
        <p:spPr>
          <a:xfrm>
            <a:off x="7613650" y="1122363"/>
            <a:ext cx="3740150" cy="445928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13"/>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3"/>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13"/>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34"/>
        <p:cNvGrpSpPr/>
        <p:nvPr/>
      </p:nvGrpSpPr>
      <p:grpSpPr>
        <a:xfrm>
          <a:off x="0" y="0"/>
          <a:ext cx="0" cy="0"/>
          <a:chOff x="0" y="0"/>
          <a:chExt cx="0" cy="0"/>
        </a:xfrm>
      </p:grpSpPr>
      <p:sp>
        <p:nvSpPr>
          <p:cNvPr id="35" name="Google Shape;35;p14"/>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36" name="Google Shape;3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14"/>
          <p:cNvSpPr txBox="1"/>
          <p:nvPr/>
        </p:nvSpPr>
        <p:spPr>
          <a:xfrm>
            <a:off x="1131809" y="1009546"/>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CONTENT AND PICTURE</a:t>
            </a:r>
            <a:endParaRPr sz="1400" b="0" i="0" u="none" strike="noStrike" cap="none">
              <a:solidFill>
                <a:srgbClr val="000000"/>
              </a:solidFill>
              <a:latin typeface="Arial"/>
              <a:ea typeface="Arial"/>
              <a:cs typeface="Arial"/>
              <a:sym typeface="Arial"/>
            </a:endParaRPr>
          </a:p>
        </p:txBody>
      </p:sp>
      <p:sp>
        <p:nvSpPr>
          <p:cNvPr id="40" name="Google Shape;40;p14"/>
          <p:cNvSpPr>
            <a:spLocks noGrp="1"/>
          </p:cNvSpPr>
          <p:nvPr>
            <p:ph type="pic" idx="2"/>
          </p:nvPr>
        </p:nvSpPr>
        <p:spPr>
          <a:xfrm>
            <a:off x="1229361" y="2724785"/>
            <a:ext cx="3677919" cy="2883535"/>
          </a:xfrm>
          <a:prstGeom prst="rect">
            <a:avLst/>
          </a:prstGeom>
          <a:noFill/>
          <a:ln>
            <a:noFill/>
          </a:ln>
        </p:spPr>
      </p:sp>
      <p:pic>
        <p:nvPicPr>
          <p:cNvPr id="41" name="Google Shape;41;p14" descr="A group of gold coins&#10;&#10;Description automatically generated"/>
          <p:cNvPicPr preferRelativeResize="0"/>
          <p:nvPr/>
        </p:nvPicPr>
        <p:blipFill rotWithShape="1">
          <a:blip r:embed="rId2">
            <a:alphaModFix/>
          </a:blip>
          <a:srcRect/>
          <a:stretch/>
        </p:blipFill>
        <p:spPr>
          <a:xfrm rot="-640136">
            <a:off x="10322262" y="626811"/>
            <a:ext cx="1548211" cy="2100262"/>
          </a:xfrm>
          <a:prstGeom prst="rect">
            <a:avLst/>
          </a:prstGeom>
          <a:noFill/>
          <a:ln>
            <a:noFill/>
          </a:ln>
        </p:spPr>
      </p:pic>
      <p:sp>
        <p:nvSpPr>
          <p:cNvPr id="42" name="Google Shape;42;p14"/>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pic>
        <p:nvPicPr>
          <p:cNvPr id="44" name="Google Shape;44;p15"/>
          <p:cNvPicPr preferRelativeResize="0"/>
          <p:nvPr/>
        </p:nvPicPr>
        <p:blipFill rotWithShape="1">
          <a:blip r:embed="rId2">
            <a:alphaModFix/>
          </a:blip>
          <a:srcRect/>
          <a:stretch/>
        </p:blipFill>
        <p:spPr>
          <a:xfrm>
            <a:off x="4672530" y="0"/>
            <a:ext cx="7237419" cy="6858000"/>
          </a:xfrm>
          <a:prstGeom prst="rect">
            <a:avLst/>
          </a:prstGeom>
          <a:noFill/>
          <a:ln>
            <a:noFill/>
          </a:ln>
        </p:spPr>
      </p:pic>
      <p:sp>
        <p:nvSpPr>
          <p:cNvPr id="45" name="Google Shape;45;p15"/>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6"/>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6"/>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6"/>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16"/>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6"/>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6"/>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17"/>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 name="Google Shape;69;p17"/>
          <p:cNvPicPr preferRelativeResize="0"/>
          <p:nvPr/>
        </p:nvPicPr>
        <p:blipFill rotWithShape="1">
          <a:blip r:embed="rId2">
            <a:alphaModFix/>
          </a:blip>
          <a:srcRect/>
          <a:stretch/>
        </p:blipFill>
        <p:spPr>
          <a:xfrm>
            <a:off x="-104983" y="3359298"/>
            <a:ext cx="12296983" cy="2292746"/>
          </a:xfrm>
          <a:prstGeom prst="rect">
            <a:avLst/>
          </a:prstGeom>
          <a:noFill/>
          <a:ln>
            <a:noFill/>
          </a:ln>
        </p:spPr>
      </p:pic>
      <p:pic>
        <p:nvPicPr>
          <p:cNvPr id="70" name="Google Shape;70;p17" descr="A stack of money with dollar signs&#10;&#10;Description automatically generated"/>
          <p:cNvPicPr preferRelativeResize="0"/>
          <p:nvPr/>
        </p:nvPicPr>
        <p:blipFill rotWithShape="1">
          <a:blip r:embed="rId3">
            <a:alphaModFix/>
          </a:blip>
          <a:srcRect/>
          <a:stretch/>
        </p:blipFill>
        <p:spPr>
          <a:xfrm>
            <a:off x="9029700" y="4926054"/>
            <a:ext cx="2324100" cy="1709577"/>
          </a:xfrm>
          <a:prstGeom prst="rect">
            <a:avLst/>
          </a:prstGeom>
          <a:noFill/>
          <a:ln>
            <a:noFill/>
          </a:ln>
        </p:spPr>
      </p:pic>
      <p:pic>
        <p:nvPicPr>
          <p:cNvPr id="71" name="Google Shape;71;p17" descr="Green paper money falling on a black background&#10;&#10;Description automatically generated"/>
          <p:cNvPicPr preferRelativeResize="0"/>
          <p:nvPr/>
        </p:nvPicPr>
        <p:blipFill rotWithShape="1">
          <a:blip r:embed="rId4">
            <a:alphaModFix/>
          </a:blip>
          <a:srcRect/>
          <a:stretch/>
        </p:blipFill>
        <p:spPr>
          <a:xfrm>
            <a:off x="8832056" y="1713352"/>
            <a:ext cx="2681287" cy="33592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2"/>
        <p:cNvGrpSpPr/>
        <p:nvPr/>
      </p:nvGrpSpPr>
      <p:grpSpPr>
        <a:xfrm>
          <a:off x="0" y="0"/>
          <a:ext cx="0" cy="0"/>
          <a:chOff x="0" y="0"/>
          <a:chExt cx="0" cy="0"/>
        </a:xfrm>
      </p:grpSpPr>
      <p:sp>
        <p:nvSpPr>
          <p:cNvPr id="73" name="Google Shape;7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18"/>
          <p:cNvPicPr preferRelativeResize="0"/>
          <p:nvPr/>
        </p:nvPicPr>
        <p:blipFill rotWithShape="1">
          <a:blip r:embed="rId2">
            <a:alphaModFix/>
          </a:blip>
          <a:srcRect/>
          <a:stretch/>
        </p:blipFill>
        <p:spPr>
          <a:xfrm>
            <a:off x="0" y="0"/>
            <a:ext cx="12191999" cy="3901440"/>
          </a:xfrm>
          <a:prstGeom prst="rect">
            <a:avLst/>
          </a:prstGeom>
          <a:noFill/>
          <a:ln>
            <a:noFill/>
          </a:ln>
        </p:spPr>
      </p:pic>
      <p:sp>
        <p:nvSpPr>
          <p:cNvPr id="77" name="Google Shape;77;p18"/>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9" name="Google Shape;79;p18"/>
          <p:cNvPicPr preferRelativeResize="0"/>
          <p:nvPr/>
        </p:nvPicPr>
        <p:blipFill rotWithShape="1">
          <a:blip r:embed="rId3">
            <a:alphaModFix/>
          </a:blip>
          <a:srcRect/>
          <a:stretch/>
        </p:blipFill>
        <p:spPr>
          <a:xfrm>
            <a:off x="-40556" y="1115684"/>
            <a:ext cx="12369716" cy="51167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80"/>
        <p:cNvGrpSpPr/>
        <p:nvPr/>
      </p:nvGrpSpPr>
      <p:grpSpPr>
        <a:xfrm>
          <a:off x="0" y="0"/>
          <a:ext cx="0" cy="0"/>
          <a:chOff x="0" y="0"/>
          <a:chExt cx="0" cy="0"/>
        </a:xfrm>
      </p:grpSpPr>
      <p:sp>
        <p:nvSpPr>
          <p:cNvPr id="81" name="Google Shape;81;p19"/>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82" name="Google Shape;82;p19"/>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19"/>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19"/>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88" name="Google Shape;88;p19"/>
          <p:cNvSpPr txBox="1"/>
          <p:nvPr/>
        </p:nvSpPr>
        <p:spPr>
          <a:xfrm>
            <a:off x="1060132" y="872988"/>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CLICK TO EDIT TEXT STYLES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0">
            <a:alphaModFix/>
          </a:blip>
          <a:srcRect/>
          <a:stretch/>
        </p:blipFill>
        <p:spPr>
          <a:xfrm>
            <a:off x="4993094" y="6392950"/>
            <a:ext cx="2205812" cy="328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27uCpZblVK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p:nvPr/>
        </p:nvSpPr>
        <p:spPr>
          <a:xfrm>
            <a:off x="-15625" y="6192225"/>
            <a:ext cx="12207600" cy="6657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sp>
        <p:nvSpPr>
          <p:cNvPr id="94" name="Google Shape;94;p1"/>
          <p:cNvSpPr txBox="1"/>
          <p:nvPr/>
        </p:nvSpPr>
        <p:spPr>
          <a:xfrm>
            <a:off x="2833800" y="6360750"/>
            <a:ext cx="6524400" cy="370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7177E5"/>
                </a:solidFill>
                <a:latin typeface="Work Sans Medium"/>
                <a:ea typeface="Work Sans Medium"/>
                <a:cs typeface="Work Sans Medium"/>
                <a:sym typeface="Work Sans Medium"/>
              </a:rPr>
              <a:t>Copyright Stock-Trak, Inc. 2023-2024</a:t>
            </a:r>
            <a:endParaRPr sz="1600" b="0" i="0" u="none" strike="noStrike" cap="none">
              <a:solidFill>
                <a:srgbClr val="7177E5"/>
              </a:solidFill>
              <a:latin typeface="Work Sans Medium"/>
              <a:ea typeface="Work Sans Medium"/>
              <a:cs typeface="Work Sans Medium"/>
              <a:sym typeface="Work Sans Medium"/>
            </a:endParaRPr>
          </a:p>
        </p:txBody>
      </p:sp>
      <p:pic>
        <p:nvPicPr>
          <p:cNvPr id="95" name="Google Shape;95;p1"/>
          <p:cNvPicPr preferRelativeResize="0"/>
          <p:nvPr/>
        </p:nvPicPr>
        <p:blipFill rotWithShape="1">
          <a:blip r:embed="rId3">
            <a:alphaModFix/>
          </a:blip>
          <a:srcRect/>
          <a:stretch/>
        </p:blipFill>
        <p:spPr>
          <a:xfrm>
            <a:off x="4549813" y="5850525"/>
            <a:ext cx="3076725" cy="510225"/>
          </a:xfrm>
          <a:prstGeom prst="rect">
            <a:avLst/>
          </a:prstGeom>
          <a:noFill/>
          <a:ln>
            <a:noFill/>
          </a:ln>
        </p:spPr>
      </p:pic>
      <p:sp>
        <p:nvSpPr>
          <p:cNvPr id="96" name="Google Shape;96;p1"/>
          <p:cNvSpPr txBox="1"/>
          <p:nvPr/>
        </p:nvSpPr>
        <p:spPr>
          <a:xfrm>
            <a:off x="1614275" y="2519888"/>
            <a:ext cx="6669300" cy="1075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6100"/>
              <a:buFont typeface="Arial"/>
              <a:buNone/>
            </a:pPr>
            <a:r>
              <a:rPr lang="en-US" sz="6100" b="1" i="0" u="none" strike="noStrike" cap="none">
                <a:solidFill>
                  <a:srgbClr val="6468F4"/>
                </a:solidFill>
                <a:latin typeface="Barlow Condensed"/>
                <a:ea typeface="Barlow Condensed"/>
                <a:cs typeface="Barlow Condensed"/>
                <a:sym typeface="Barlow Condensed"/>
              </a:rPr>
              <a:t>What is Money?</a:t>
            </a:r>
            <a:endParaRPr sz="6100" b="1" i="0" u="none" strike="noStrike" cap="none">
              <a:solidFill>
                <a:srgbClr val="6468F4"/>
              </a:solidFill>
              <a:latin typeface="Barlow Condensed"/>
              <a:ea typeface="Barlow Condensed"/>
              <a:cs typeface="Barlow Condensed"/>
              <a:sym typeface="Barlow Condensed"/>
            </a:endParaRPr>
          </a:p>
        </p:txBody>
      </p:sp>
      <p:sp>
        <p:nvSpPr>
          <p:cNvPr id="97" name="Google Shape;97;p1"/>
          <p:cNvSpPr txBox="1"/>
          <p:nvPr/>
        </p:nvSpPr>
        <p:spPr>
          <a:xfrm>
            <a:off x="1686725" y="3672413"/>
            <a:ext cx="6240600" cy="665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464669"/>
                </a:solidFill>
                <a:latin typeface="Work Sans Medium"/>
                <a:ea typeface="Work Sans Medium"/>
                <a:cs typeface="Work Sans Medium"/>
                <a:sym typeface="Work Sans Medium"/>
              </a:rPr>
              <a:t>The 3 Main Functions of Money</a:t>
            </a:r>
            <a:endParaRPr sz="2400" b="0" i="0" u="none" strike="noStrike" cap="none">
              <a:solidFill>
                <a:srgbClr val="464669"/>
              </a:solidFill>
              <a:latin typeface="Work Sans Medium"/>
              <a:ea typeface="Work Sans Medium"/>
              <a:cs typeface="Work Sans Medium"/>
              <a:sym typeface="Work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b146b55f92_0_44"/>
          <p:cNvSpPr/>
          <p:nvPr/>
        </p:nvSpPr>
        <p:spPr>
          <a:xfrm>
            <a:off x="0" y="173275"/>
            <a:ext cx="12192000" cy="613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87" name="Google Shape;187;g2b146b55f92_0_44"/>
          <p:cNvPicPr preferRelativeResize="0"/>
          <p:nvPr/>
        </p:nvPicPr>
        <p:blipFill rotWithShape="1">
          <a:blip r:embed="rId3">
            <a:alphaModFix/>
          </a:blip>
          <a:srcRect/>
          <a:stretch/>
        </p:blipFill>
        <p:spPr>
          <a:xfrm>
            <a:off x="0" y="919712"/>
            <a:ext cx="12192001" cy="5018564"/>
          </a:xfrm>
          <a:prstGeom prst="rect">
            <a:avLst/>
          </a:prstGeom>
          <a:noFill/>
          <a:ln>
            <a:noFill/>
          </a:ln>
        </p:spPr>
      </p:pic>
      <p:sp>
        <p:nvSpPr>
          <p:cNvPr id="188" name="Google Shape;188;g2b146b55f92_0_44"/>
          <p:cNvSpPr txBox="1"/>
          <p:nvPr/>
        </p:nvSpPr>
        <p:spPr>
          <a:xfrm>
            <a:off x="1582800" y="173275"/>
            <a:ext cx="9026400" cy="10737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BTC vs Gold</a:t>
            </a:r>
            <a:endParaRPr sz="1400" b="0" i="0" u="none" strike="noStrike" cap="none">
              <a:solidFill>
                <a:srgbClr val="000000"/>
              </a:solidFill>
              <a:latin typeface="Arial"/>
              <a:ea typeface="Arial"/>
              <a:cs typeface="Arial"/>
              <a:sym typeface="Arial"/>
            </a:endParaRPr>
          </a:p>
        </p:txBody>
      </p:sp>
      <p:sp>
        <p:nvSpPr>
          <p:cNvPr id="189" name="Google Shape;189;g2b146b55f92_0_44"/>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90" name="Google Shape;190;g2b146b55f92_0_44"/>
          <p:cNvPicPr preferRelativeResize="0"/>
          <p:nvPr/>
        </p:nvPicPr>
        <p:blipFill rotWithShape="1">
          <a:blip r:embed="rId4">
            <a:alphaModFix/>
          </a:blip>
          <a:srcRect/>
          <a:stretch/>
        </p:blipFill>
        <p:spPr>
          <a:xfrm>
            <a:off x="4549813" y="6231525"/>
            <a:ext cx="3076725" cy="51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197" name="Google Shape;197;p7"/>
          <p:cNvSpPr txBox="1">
            <a:spLocks noGrp="1"/>
          </p:cNvSpPr>
          <p:nvPr>
            <p:ph type="body" idx="1"/>
          </p:nvPr>
        </p:nvSpPr>
        <p:spPr>
          <a:xfrm>
            <a:off x="587375" y="2372725"/>
            <a:ext cx="6078601" cy="211255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Clr>
                <a:srgbClr val="002060"/>
              </a:buClr>
              <a:buSzPts val="2700"/>
              <a:buFont typeface="Work Sans"/>
              <a:buNone/>
            </a:pPr>
            <a:r>
              <a:rPr lang="en-US" sz="1800">
                <a:solidFill>
                  <a:srgbClr val="002060"/>
                </a:solidFill>
                <a:latin typeface="Work Sans"/>
                <a:ea typeface="Work Sans"/>
                <a:cs typeface="Work Sans"/>
                <a:sym typeface="Work Sans"/>
              </a:rPr>
              <a:t>As technology continues to evolve in our society, is it possible that the way we store our money and pay for transactions will change? </a:t>
            </a:r>
            <a:endParaRPr/>
          </a:p>
          <a:p>
            <a:pPr marL="0" lvl="0" indent="0" algn="l" rtl="0">
              <a:lnSpc>
                <a:spcPct val="107000"/>
              </a:lnSpc>
              <a:spcBef>
                <a:spcPts val="1800"/>
              </a:spcBef>
              <a:spcAft>
                <a:spcPts val="0"/>
              </a:spcAft>
              <a:buClr>
                <a:srgbClr val="002060"/>
              </a:buClr>
              <a:buSzPts val="2700"/>
              <a:buFont typeface="Work Sans"/>
              <a:buNone/>
            </a:pPr>
            <a:r>
              <a:rPr lang="en-US" sz="1800">
                <a:solidFill>
                  <a:srgbClr val="002060"/>
                </a:solidFill>
                <a:latin typeface="Work Sans"/>
                <a:ea typeface="Work Sans"/>
                <a:cs typeface="Work Sans"/>
                <a:sym typeface="Work Sans"/>
              </a:rPr>
              <a:t>What do you think that process might look like 15 years from now?</a:t>
            </a:r>
            <a:endParaRPr/>
          </a:p>
        </p:txBody>
      </p:sp>
      <p:sp>
        <p:nvSpPr>
          <p:cNvPr id="198" name="Google Shape;198;p7"/>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99" name="Google Shape;199;p7"/>
          <p:cNvPicPr preferRelativeResize="0"/>
          <p:nvPr/>
        </p:nvPicPr>
        <p:blipFill rotWithShape="1">
          <a:blip r:embed="rId3">
            <a:alphaModFix/>
          </a:blip>
          <a:srcRect/>
          <a:stretch/>
        </p:blipFill>
        <p:spPr>
          <a:xfrm>
            <a:off x="4095563" y="6181775"/>
            <a:ext cx="3076725" cy="51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06" name="Google Shape;206;p8"/>
          <p:cNvSpPr txBox="1">
            <a:spLocks noGrp="1"/>
          </p:cNvSpPr>
          <p:nvPr>
            <p:ph type="body" idx="1"/>
          </p:nvPr>
        </p:nvSpPr>
        <p:spPr>
          <a:xfrm>
            <a:off x="587375" y="2470261"/>
            <a:ext cx="6078601" cy="211255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Clr>
                <a:srgbClr val="002060"/>
              </a:buClr>
              <a:buSzPts val="2700"/>
              <a:buFont typeface="Work Sans"/>
              <a:buNone/>
            </a:pPr>
            <a:r>
              <a:rPr lang="en-US" sz="1800">
                <a:solidFill>
                  <a:srgbClr val="002060"/>
                </a:solidFill>
                <a:latin typeface="Work Sans"/>
                <a:ea typeface="Work Sans"/>
                <a:cs typeface="Work Sans"/>
                <a:sym typeface="Work Sans"/>
              </a:rPr>
              <a:t>What additional security measures do you see happening in the future to keep scammers from fraudulently stealing people’s money?</a:t>
            </a:r>
            <a:endParaRPr/>
          </a:p>
        </p:txBody>
      </p:sp>
      <p:sp>
        <p:nvSpPr>
          <p:cNvPr id="207" name="Google Shape;207;p8"/>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208" name="Google Shape;208;p8"/>
          <p:cNvPicPr preferRelativeResize="0"/>
          <p:nvPr/>
        </p:nvPicPr>
        <p:blipFill rotWithShape="1">
          <a:blip r:embed="rId3">
            <a:alphaModFix/>
          </a:blip>
          <a:srcRect/>
          <a:stretch/>
        </p:blipFill>
        <p:spPr>
          <a:xfrm>
            <a:off x="4095563" y="6181775"/>
            <a:ext cx="3076725" cy="510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15" name="Google Shape;215;p9"/>
          <p:cNvSpPr txBox="1">
            <a:spLocks noGrp="1"/>
          </p:cNvSpPr>
          <p:nvPr>
            <p:ph type="body" idx="1"/>
          </p:nvPr>
        </p:nvSpPr>
        <p:spPr>
          <a:xfrm>
            <a:off x="587375" y="2640949"/>
            <a:ext cx="6078601" cy="211255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Clr>
                <a:srgbClr val="002060"/>
              </a:buClr>
              <a:buSzPts val="2700"/>
              <a:buFont typeface="Work Sans"/>
              <a:buNone/>
            </a:pPr>
            <a:r>
              <a:rPr lang="en-US" sz="1800">
                <a:solidFill>
                  <a:srgbClr val="002060"/>
                </a:solidFill>
                <a:latin typeface="Work Sans"/>
                <a:ea typeface="Work Sans"/>
                <a:cs typeface="Work Sans"/>
                <a:sym typeface="Work Sans"/>
              </a:rPr>
              <a:t>Describe other potential forms of money and discuss why they might fail the 3-item test.</a:t>
            </a:r>
            <a:endParaRPr/>
          </a:p>
        </p:txBody>
      </p:sp>
      <p:sp>
        <p:nvSpPr>
          <p:cNvPr id="216" name="Google Shape;216;p9"/>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217" name="Google Shape;217;p9"/>
          <p:cNvPicPr preferRelativeResize="0"/>
          <p:nvPr/>
        </p:nvPicPr>
        <p:blipFill rotWithShape="1">
          <a:blip r:embed="rId3">
            <a:alphaModFix/>
          </a:blip>
          <a:srcRect/>
          <a:stretch/>
        </p:blipFill>
        <p:spPr>
          <a:xfrm>
            <a:off x="4095563" y="6181775"/>
            <a:ext cx="3076725" cy="51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Key Takeaways</a:t>
            </a:r>
            <a:endParaRPr/>
          </a:p>
        </p:txBody>
      </p:sp>
      <p:sp>
        <p:nvSpPr>
          <p:cNvPr id="224" name="Google Shape;224;p10"/>
          <p:cNvSpPr txBox="1">
            <a:spLocks noGrp="1"/>
          </p:cNvSpPr>
          <p:nvPr>
            <p:ph type="body" idx="3"/>
          </p:nvPr>
        </p:nvSpPr>
        <p:spPr>
          <a:xfrm>
            <a:off x="1046967" y="2792882"/>
            <a:ext cx="4779600" cy="31677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100000"/>
              </a:lnSpc>
              <a:spcBef>
                <a:spcPts val="0"/>
              </a:spcBef>
              <a:spcAft>
                <a:spcPts val="0"/>
              </a:spcAft>
              <a:buClr>
                <a:srgbClr val="464669"/>
              </a:buClr>
              <a:buSzPts val="3000"/>
              <a:buFont typeface="Work Sans Medium"/>
              <a:buChar char="•"/>
            </a:pPr>
            <a:r>
              <a:rPr lang="en-US" b="0" i="0"/>
              <a:t> </a:t>
            </a:r>
            <a:r>
              <a:rPr lang="en-US"/>
              <a:t>Credit Cards are not actual money but a tool for borrowing. </a:t>
            </a:r>
            <a:endParaRPr/>
          </a:p>
          <a:p>
            <a:pPr marL="228600" lvl="0" indent="-228600" algn="l" rtl="0">
              <a:lnSpc>
                <a:spcPct val="100000"/>
              </a:lnSpc>
              <a:spcBef>
                <a:spcPts val="1000"/>
              </a:spcBef>
              <a:spcAft>
                <a:spcPts val="0"/>
              </a:spcAft>
              <a:buClr>
                <a:srgbClr val="464669"/>
              </a:buClr>
              <a:buSzPts val="3000"/>
              <a:buFont typeface="Work Sans Medium"/>
              <a:buChar char="•"/>
            </a:pPr>
            <a:r>
              <a:rPr lang="en-US" b="0" i="0"/>
              <a:t> Money serves as a </a:t>
            </a:r>
            <a:r>
              <a:rPr lang="en-US" b="1" i="0">
                <a:latin typeface="Work Sans"/>
                <a:ea typeface="Work Sans"/>
                <a:cs typeface="Work Sans"/>
                <a:sym typeface="Work Sans"/>
              </a:rPr>
              <a:t>medium of exchange</a:t>
            </a:r>
            <a:r>
              <a:rPr lang="en-US" b="0" i="0"/>
              <a:t>, allowing for the smooth trade of goods and services.</a:t>
            </a:r>
            <a:endParaRPr/>
          </a:p>
          <a:p>
            <a:pPr marL="228600" lvl="0" indent="-228600" algn="l" rtl="0">
              <a:lnSpc>
                <a:spcPct val="100000"/>
              </a:lnSpc>
              <a:spcBef>
                <a:spcPts val="1000"/>
              </a:spcBef>
              <a:spcAft>
                <a:spcPts val="0"/>
              </a:spcAft>
              <a:buClr>
                <a:srgbClr val="464669"/>
              </a:buClr>
              <a:buSzPts val="3000"/>
              <a:buFont typeface="Work Sans Medium"/>
              <a:buChar char="•"/>
            </a:pPr>
            <a:r>
              <a:rPr lang="en-US"/>
              <a:t> It acts as a </a:t>
            </a:r>
            <a:r>
              <a:rPr lang="en-US" b="1">
                <a:latin typeface="Work Sans"/>
                <a:ea typeface="Work Sans"/>
                <a:cs typeface="Work Sans"/>
                <a:sym typeface="Work Sans"/>
              </a:rPr>
              <a:t>unit of account</a:t>
            </a:r>
            <a:r>
              <a:rPr lang="en-US"/>
              <a:t>, providing a standard measurement of value for different goods and services.</a:t>
            </a:r>
            <a:endParaRPr/>
          </a:p>
        </p:txBody>
      </p:sp>
      <p:sp>
        <p:nvSpPr>
          <p:cNvPr id="225" name="Google Shape;225;p10"/>
          <p:cNvSpPr txBox="1">
            <a:spLocks noGrp="1"/>
          </p:cNvSpPr>
          <p:nvPr>
            <p:ph type="body" idx="4"/>
          </p:nvPr>
        </p:nvSpPr>
        <p:spPr>
          <a:xfrm>
            <a:off x="6365524" y="2792944"/>
            <a:ext cx="4779486" cy="316758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464669"/>
              </a:buClr>
              <a:buSzPts val="3000"/>
              <a:buFont typeface="Work Sans Medium"/>
              <a:buChar char="•"/>
            </a:pPr>
            <a:r>
              <a:rPr lang="en-US"/>
              <a:t> Money serves as a </a:t>
            </a:r>
            <a:r>
              <a:rPr lang="en-US" b="1">
                <a:latin typeface="Work Sans"/>
                <a:ea typeface="Work Sans"/>
                <a:cs typeface="Work Sans"/>
                <a:sym typeface="Work Sans"/>
              </a:rPr>
              <a:t>store of value</a:t>
            </a:r>
            <a:r>
              <a:rPr lang="en-US"/>
              <a:t>, allowing individuals to save their wealth and use it for future expenses. </a:t>
            </a:r>
            <a:endParaRPr/>
          </a:p>
          <a:p>
            <a:pPr marL="228600" lvl="0" indent="-228600" algn="l" rtl="0">
              <a:lnSpc>
                <a:spcPct val="100000"/>
              </a:lnSpc>
              <a:spcBef>
                <a:spcPts val="1000"/>
              </a:spcBef>
              <a:spcAft>
                <a:spcPts val="0"/>
              </a:spcAft>
              <a:buClr>
                <a:srgbClr val="464669"/>
              </a:buClr>
              <a:buSzPts val="3000"/>
              <a:buFont typeface="Work Sans Medium"/>
              <a:buChar char="•"/>
            </a:pPr>
            <a:r>
              <a:rPr lang="en-US"/>
              <a:t> It facilitates economic activity by enabling transactions and supporting market operations.</a:t>
            </a:r>
            <a:endParaRPr/>
          </a:p>
        </p:txBody>
      </p:sp>
      <p:sp>
        <p:nvSpPr>
          <p:cNvPr id="226" name="Google Shape;226;p10"/>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227" name="Google Shape;227;p10"/>
          <p:cNvPicPr preferRelativeResize="0"/>
          <p:nvPr/>
        </p:nvPicPr>
        <p:blipFill rotWithShape="1">
          <a:blip r:embed="rId3">
            <a:alphaModFix/>
          </a:blip>
          <a:srcRect/>
          <a:stretch/>
        </p:blipFill>
        <p:spPr>
          <a:xfrm>
            <a:off x="4095563" y="6181775"/>
            <a:ext cx="3076725" cy="51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2b394cccf94_0_0" descr="Welcome to our latest short animation, where we unravel the complex concept of 'What is Money?' &#10;&#10;In this video, we go back in time to understand how money replaced the 'bartering' system and developed into an essential medium of exchange. &#10;&#10;We delve into the key functions of money: from its role as a medium of exchange, a unit of accounting and a store of value to discussing checks, gift cards and digital currencies. &#10;&#10;Get a look into how the worth of our money is determined and how it has evolved over time, from seashells and spices to gold bars and digital forms. &#10;&#10;Don't forget to hit subscribe and join us on this financial literacy journey! &#10;&#10;#financeeducation #WhatIsMoney #financialliteracy" title="What is Money?">
            <a:hlinkClick r:id="rId3"/>
          </p:cNvPr>
          <p:cNvPicPr preferRelativeResize="0"/>
          <p:nvPr/>
        </p:nvPicPr>
        <p:blipFill>
          <a:blip r:embed="rId4">
            <a:alphaModFix/>
          </a:blip>
          <a:stretch>
            <a:fillRect/>
          </a:stretch>
        </p:blipFill>
        <p:spPr>
          <a:xfrm>
            <a:off x="683350" y="433250"/>
            <a:ext cx="10258225" cy="5770250"/>
          </a:xfrm>
          <a:prstGeom prst="rect">
            <a:avLst/>
          </a:prstGeom>
          <a:noFill/>
          <a:ln>
            <a:noFill/>
          </a:ln>
          <a:effectLst>
            <a:outerShdw blurRad="128588" dist="161925" dir="240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468F4"/>
              </a:buClr>
              <a:buSzPts val="5400"/>
              <a:buFont typeface="Barlow Condensed"/>
              <a:buNone/>
            </a:pPr>
            <a:r>
              <a:rPr lang="en-US"/>
              <a:t>Introduction to Money</a:t>
            </a:r>
            <a:endParaRPr/>
          </a:p>
        </p:txBody>
      </p:sp>
      <p:sp>
        <p:nvSpPr>
          <p:cNvPr id="110" name="Google Shape;110;p2"/>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Clr>
                <a:srgbClr val="89D56C"/>
              </a:buClr>
              <a:buSzPts val="3000"/>
              <a:buFont typeface="Work Sans Medium"/>
              <a:buNone/>
            </a:pPr>
            <a:r>
              <a:rPr lang="en-US" b="1">
                <a:latin typeface="Work Sans"/>
                <a:ea typeface="Work Sans"/>
                <a:cs typeface="Work Sans"/>
                <a:sym typeface="Work Sans"/>
              </a:rPr>
              <a:t>Bartering:</a:t>
            </a:r>
            <a:r>
              <a:rPr lang="en-US"/>
              <a:t> Previously, people traded items directly for desired goods or needs.</a:t>
            </a:r>
            <a:endParaRPr/>
          </a:p>
          <a:p>
            <a:pPr marL="0" lvl="0" indent="0" algn="l" rtl="0">
              <a:lnSpc>
                <a:spcPct val="100000"/>
              </a:lnSpc>
              <a:spcBef>
                <a:spcPts val="1000"/>
              </a:spcBef>
              <a:spcAft>
                <a:spcPts val="0"/>
              </a:spcAft>
              <a:buClr>
                <a:srgbClr val="89D56C"/>
              </a:buClr>
              <a:buSzPts val="3000"/>
              <a:buFont typeface="Work Sans Medium"/>
              <a:buNone/>
            </a:pPr>
            <a:endParaRPr/>
          </a:p>
          <a:p>
            <a:pPr marL="0" lvl="0" indent="0" algn="l" rtl="0">
              <a:lnSpc>
                <a:spcPct val="100000"/>
              </a:lnSpc>
              <a:spcBef>
                <a:spcPts val="0"/>
              </a:spcBef>
              <a:spcAft>
                <a:spcPts val="0"/>
              </a:spcAft>
              <a:buClr>
                <a:srgbClr val="89D56C"/>
              </a:buClr>
              <a:buSzPts val="3000"/>
              <a:buFont typeface="Work Sans Medium"/>
              <a:buNone/>
            </a:pPr>
            <a:r>
              <a:rPr lang="en-US" b="1">
                <a:latin typeface="Work Sans"/>
                <a:ea typeface="Work Sans"/>
                <a:cs typeface="Work Sans"/>
                <a:sym typeface="Work Sans"/>
              </a:rPr>
              <a:t>Money</a:t>
            </a:r>
            <a:r>
              <a:rPr lang="en-US" b="1"/>
              <a:t> </a:t>
            </a:r>
            <a:r>
              <a:rPr lang="en-US"/>
              <a:t>is a widely-accepted medium of exchange for goods and services. We as society agree upon its assigned value, making it crucial for transactions.</a:t>
            </a:r>
            <a:endParaRPr/>
          </a:p>
          <a:p>
            <a:pPr marL="0" lvl="0" indent="0" algn="l" rtl="0">
              <a:lnSpc>
                <a:spcPct val="100000"/>
              </a:lnSpc>
              <a:spcBef>
                <a:spcPts val="1000"/>
              </a:spcBef>
              <a:spcAft>
                <a:spcPts val="0"/>
              </a:spcAft>
              <a:buClr>
                <a:srgbClr val="89D56C"/>
              </a:buClr>
              <a:buSzPts val="3000"/>
              <a:buFont typeface="Work Sans Medium"/>
              <a:buNone/>
            </a:pPr>
            <a:r>
              <a:rPr lang="en-US"/>
              <a:t>In the past, we used commodities like seashells, salt, and spices, as a medium of exchange!</a:t>
            </a:r>
            <a:endParaRPr/>
          </a:p>
          <a:p>
            <a:pPr marL="0" lvl="0" indent="0" algn="l" rtl="0">
              <a:lnSpc>
                <a:spcPct val="100000"/>
              </a:lnSpc>
              <a:spcBef>
                <a:spcPts val="0"/>
              </a:spcBef>
              <a:spcAft>
                <a:spcPts val="0"/>
              </a:spcAft>
              <a:buClr>
                <a:srgbClr val="89D56C"/>
              </a:buClr>
              <a:buSzPts val="3000"/>
              <a:buFont typeface="Work Sans Medium"/>
              <a:buNone/>
            </a:pPr>
            <a:endParaRPr/>
          </a:p>
        </p:txBody>
      </p:sp>
      <p:pic>
        <p:nvPicPr>
          <p:cNvPr id="111" name="Google Shape;111;p2"/>
          <p:cNvPicPr preferRelativeResize="0"/>
          <p:nvPr/>
        </p:nvPicPr>
        <p:blipFill rotWithShape="1">
          <a:blip r:embed="rId3">
            <a:alphaModFix/>
          </a:blip>
          <a:srcRect/>
          <a:stretch/>
        </p:blipFill>
        <p:spPr>
          <a:xfrm>
            <a:off x="6358350" y="2603625"/>
            <a:ext cx="4885699" cy="3058051"/>
          </a:xfrm>
          <a:prstGeom prst="rect">
            <a:avLst/>
          </a:prstGeom>
          <a:noFill/>
          <a:ln>
            <a:noFill/>
          </a:ln>
        </p:spPr>
      </p:pic>
      <p:sp>
        <p:nvSpPr>
          <p:cNvPr id="112" name="Google Shape;112;p2"/>
          <p:cNvSpPr txBox="1">
            <a:spLocks noGrp="1"/>
          </p:cNvSpPr>
          <p:nvPr>
            <p:ph type="body" idx="1"/>
          </p:nvPr>
        </p:nvSpPr>
        <p:spPr>
          <a:xfrm>
            <a:off x="6412150" y="2111022"/>
            <a:ext cx="4778100" cy="49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9D56C"/>
              </a:buClr>
              <a:buSzPts val="3000"/>
              <a:buFont typeface="Work Sans Medium"/>
              <a:buNone/>
            </a:pPr>
            <a:r>
              <a:rPr lang="en-US" b="1">
                <a:latin typeface="Work Sans"/>
                <a:ea typeface="Work Sans"/>
                <a:cs typeface="Work Sans"/>
                <a:sym typeface="Work Sans"/>
              </a:rPr>
              <a:t>Cowry Shell Coins</a:t>
            </a:r>
            <a:endParaRPr/>
          </a:p>
        </p:txBody>
      </p:sp>
      <p:sp>
        <p:nvSpPr>
          <p:cNvPr id="113" name="Google Shape;113;p2"/>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14" name="Google Shape;114;p2"/>
          <p:cNvPicPr preferRelativeResize="0"/>
          <p:nvPr/>
        </p:nvPicPr>
        <p:blipFill rotWithShape="1">
          <a:blip r:embed="rId4">
            <a:alphaModFix/>
          </a:blip>
          <a:srcRect/>
          <a:stretch/>
        </p:blipFill>
        <p:spPr>
          <a:xfrm>
            <a:off x="4095563" y="6181775"/>
            <a:ext cx="3076725" cy="51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b146b55f92_0_65"/>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g2b146b55f92_0_65"/>
          <p:cNvSpPr txBox="1"/>
          <p:nvPr/>
        </p:nvSpPr>
        <p:spPr>
          <a:xfrm>
            <a:off x="1343025" y="992175"/>
            <a:ext cx="55182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Functions of Money</a:t>
            </a:r>
            <a:endParaRPr sz="1400" b="0" i="0" u="none" strike="noStrike" cap="none">
              <a:solidFill>
                <a:srgbClr val="000000"/>
              </a:solidFill>
              <a:latin typeface="Arial"/>
              <a:ea typeface="Arial"/>
              <a:cs typeface="Arial"/>
              <a:sym typeface="Arial"/>
            </a:endParaRPr>
          </a:p>
        </p:txBody>
      </p:sp>
      <p:sp>
        <p:nvSpPr>
          <p:cNvPr id="122" name="Google Shape;122;g2b146b55f92_0_65"/>
          <p:cNvSpPr txBox="1">
            <a:spLocks noGrp="1"/>
          </p:cNvSpPr>
          <p:nvPr>
            <p:ph type="body" idx="1"/>
          </p:nvPr>
        </p:nvSpPr>
        <p:spPr>
          <a:xfrm>
            <a:off x="1343025" y="2065875"/>
            <a:ext cx="5130000" cy="3405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3600"/>
              <a:buNone/>
            </a:pPr>
            <a:r>
              <a:rPr lang="en-US" b="1">
                <a:latin typeface="Work Sans"/>
                <a:ea typeface="Work Sans"/>
                <a:cs typeface="Work Sans"/>
                <a:sym typeface="Work Sans"/>
              </a:rPr>
              <a:t>Test #1. Medium of Exchange</a:t>
            </a:r>
            <a:endParaRPr/>
          </a:p>
          <a:p>
            <a:pPr marL="22860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Money acts as a go-between for individuals and companies in the economy to help trade.</a:t>
            </a:r>
            <a:endParaRPr/>
          </a:p>
          <a:p>
            <a:pPr marL="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For Example:</a:t>
            </a:r>
            <a:endParaRPr/>
          </a:p>
          <a:p>
            <a:pPr marL="0" lvl="0" indent="0" algn="l" rtl="0">
              <a:lnSpc>
                <a:spcPct val="100000"/>
              </a:lnSpc>
              <a:spcBef>
                <a:spcPts val="0"/>
              </a:spcBef>
              <a:spcAft>
                <a:spcPts val="0"/>
              </a:spcAft>
              <a:buSzPts val="3600"/>
              <a:buNone/>
            </a:pPr>
            <a:r>
              <a:rPr lang="en-US"/>
              <a:t>Debit cards can act </a:t>
            </a:r>
            <a:r>
              <a:rPr lang="en-US" i="1"/>
              <a:t>like </a:t>
            </a:r>
            <a:r>
              <a:rPr lang="en-US"/>
              <a:t>money since it’s tied directly to your checking account.</a:t>
            </a:r>
            <a:endParaRPr/>
          </a:p>
        </p:txBody>
      </p:sp>
      <p:pic>
        <p:nvPicPr>
          <p:cNvPr id="123" name="Google Shape;123;g2b146b55f92_0_65"/>
          <p:cNvPicPr preferRelativeResize="0"/>
          <p:nvPr/>
        </p:nvPicPr>
        <p:blipFill rotWithShape="1">
          <a:blip r:embed="rId3">
            <a:alphaModFix/>
          </a:blip>
          <a:srcRect/>
          <a:stretch/>
        </p:blipFill>
        <p:spPr>
          <a:xfrm>
            <a:off x="6292425" y="2254726"/>
            <a:ext cx="5899576" cy="3932101"/>
          </a:xfrm>
          <a:prstGeom prst="rect">
            <a:avLst/>
          </a:prstGeom>
          <a:noFill/>
          <a:ln>
            <a:noFill/>
          </a:ln>
        </p:spPr>
      </p:pic>
      <p:sp>
        <p:nvSpPr>
          <p:cNvPr id="124" name="Google Shape;124;g2b146b55f92_0_65"/>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25" name="Google Shape;125;g2b146b55f92_0_65"/>
          <p:cNvPicPr preferRelativeResize="0"/>
          <p:nvPr/>
        </p:nvPicPr>
        <p:blipFill rotWithShape="1">
          <a:blip r:embed="rId4">
            <a:alphaModFix/>
          </a:blip>
          <a:srcRect/>
          <a:stretch/>
        </p:blipFill>
        <p:spPr>
          <a:xfrm>
            <a:off x="4549813" y="6231525"/>
            <a:ext cx="3076725" cy="510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146b55f92_0_58"/>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g2b146b55f92_0_58"/>
          <p:cNvSpPr txBox="1"/>
          <p:nvPr/>
        </p:nvSpPr>
        <p:spPr>
          <a:xfrm>
            <a:off x="1343025" y="992175"/>
            <a:ext cx="55182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Functions of Money</a:t>
            </a:r>
            <a:endParaRPr sz="1400" b="0" i="0" u="none" strike="noStrike" cap="none">
              <a:solidFill>
                <a:srgbClr val="000000"/>
              </a:solidFill>
              <a:latin typeface="Arial"/>
              <a:ea typeface="Arial"/>
              <a:cs typeface="Arial"/>
              <a:sym typeface="Arial"/>
            </a:endParaRPr>
          </a:p>
        </p:txBody>
      </p:sp>
      <p:sp>
        <p:nvSpPr>
          <p:cNvPr id="133" name="Google Shape;133;g2b146b55f92_0_58"/>
          <p:cNvSpPr txBox="1">
            <a:spLocks noGrp="1"/>
          </p:cNvSpPr>
          <p:nvPr>
            <p:ph type="body" idx="1"/>
          </p:nvPr>
        </p:nvSpPr>
        <p:spPr>
          <a:xfrm>
            <a:off x="1186250" y="2065875"/>
            <a:ext cx="51300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b="1">
                <a:latin typeface="Work Sans"/>
                <a:ea typeface="Work Sans"/>
                <a:cs typeface="Work Sans"/>
                <a:sym typeface="Work Sans"/>
              </a:rPr>
              <a:t>Test #2. Unit of Account</a:t>
            </a:r>
            <a:endParaRPr/>
          </a:p>
          <a:p>
            <a:pPr marL="22860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Money allows us to measure the value of goods and services.</a:t>
            </a:r>
            <a:endParaRPr/>
          </a:p>
          <a:p>
            <a:pPr marL="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For Example: </a:t>
            </a:r>
            <a:endParaRPr/>
          </a:p>
          <a:p>
            <a:pPr marL="0" lvl="0" indent="0" algn="l" rtl="0">
              <a:lnSpc>
                <a:spcPct val="100000"/>
              </a:lnSpc>
              <a:spcBef>
                <a:spcPts val="0"/>
              </a:spcBef>
              <a:spcAft>
                <a:spcPts val="0"/>
              </a:spcAft>
              <a:buSzPts val="3600"/>
              <a:buNone/>
            </a:pPr>
            <a:r>
              <a:rPr lang="en-US"/>
              <a:t>A basket of eggs ≠ A carpenter’s labor or service</a:t>
            </a:r>
            <a:endParaRPr/>
          </a:p>
          <a:p>
            <a:pPr marL="0" lvl="0" indent="0" algn="l" rtl="0">
              <a:lnSpc>
                <a:spcPct val="100000"/>
              </a:lnSpc>
              <a:spcBef>
                <a:spcPts val="0"/>
              </a:spcBef>
              <a:spcAft>
                <a:spcPts val="0"/>
              </a:spcAft>
              <a:buSzPts val="3600"/>
              <a:buNone/>
            </a:pPr>
            <a:endParaRPr/>
          </a:p>
        </p:txBody>
      </p:sp>
      <p:pic>
        <p:nvPicPr>
          <p:cNvPr id="134" name="Google Shape;134;g2b146b55f92_0_58"/>
          <p:cNvPicPr preferRelativeResize="0"/>
          <p:nvPr/>
        </p:nvPicPr>
        <p:blipFill rotWithShape="1">
          <a:blip r:embed="rId3">
            <a:alphaModFix/>
          </a:blip>
          <a:srcRect/>
          <a:stretch/>
        </p:blipFill>
        <p:spPr>
          <a:xfrm>
            <a:off x="6084225" y="2690963"/>
            <a:ext cx="5875748" cy="3526026"/>
          </a:xfrm>
          <a:prstGeom prst="rect">
            <a:avLst/>
          </a:prstGeom>
          <a:noFill/>
          <a:ln>
            <a:noFill/>
          </a:ln>
        </p:spPr>
      </p:pic>
      <p:sp>
        <p:nvSpPr>
          <p:cNvPr id="135" name="Google Shape;135;g2b146b55f92_0_58"/>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36" name="Google Shape;136;g2b146b55f92_0_58"/>
          <p:cNvPicPr preferRelativeResize="0"/>
          <p:nvPr/>
        </p:nvPicPr>
        <p:blipFill rotWithShape="1">
          <a:blip r:embed="rId4">
            <a:alphaModFix/>
          </a:blip>
          <a:srcRect/>
          <a:stretch/>
        </p:blipFill>
        <p:spPr>
          <a:xfrm>
            <a:off x="4549813" y="6231525"/>
            <a:ext cx="3076725" cy="51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b146b55f92_0_83"/>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g2b146b55f92_0_83"/>
          <p:cNvSpPr txBox="1"/>
          <p:nvPr/>
        </p:nvSpPr>
        <p:spPr>
          <a:xfrm>
            <a:off x="1343025" y="992175"/>
            <a:ext cx="55182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Functions of Money</a:t>
            </a:r>
            <a:endParaRPr sz="1400" b="0" i="0" u="none" strike="noStrike" cap="none">
              <a:solidFill>
                <a:srgbClr val="000000"/>
              </a:solidFill>
              <a:latin typeface="Arial"/>
              <a:ea typeface="Arial"/>
              <a:cs typeface="Arial"/>
              <a:sym typeface="Arial"/>
            </a:endParaRPr>
          </a:p>
        </p:txBody>
      </p:sp>
      <p:sp>
        <p:nvSpPr>
          <p:cNvPr id="144" name="Google Shape;144;g2b146b55f92_0_83"/>
          <p:cNvSpPr txBox="1">
            <a:spLocks noGrp="1"/>
          </p:cNvSpPr>
          <p:nvPr>
            <p:ph type="body" idx="1"/>
          </p:nvPr>
        </p:nvSpPr>
        <p:spPr>
          <a:xfrm>
            <a:off x="1343025" y="2065875"/>
            <a:ext cx="51300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b="1">
                <a:latin typeface="Work Sans"/>
                <a:ea typeface="Work Sans"/>
                <a:cs typeface="Work Sans"/>
                <a:sym typeface="Work Sans"/>
              </a:rPr>
              <a:t>Test #3. Store of Value</a:t>
            </a:r>
            <a:endParaRPr/>
          </a:p>
          <a:p>
            <a:pPr marL="22860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Clr>
                <a:schemeClr val="dk1"/>
              </a:buClr>
              <a:buSzPts val="1100"/>
              <a:buFont typeface="Arial"/>
              <a:buNone/>
            </a:pPr>
            <a:r>
              <a:rPr lang="en-US"/>
              <a:t>Money doesn’t expire and is able</a:t>
            </a:r>
            <a:endParaRPr/>
          </a:p>
          <a:p>
            <a:pPr marL="0" lvl="0" indent="0" algn="l" rtl="0">
              <a:lnSpc>
                <a:spcPct val="100000"/>
              </a:lnSpc>
              <a:spcBef>
                <a:spcPts val="0"/>
              </a:spcBef>
              <a:spcAft>
                <a:spcPts val="0"/>
              </a:spcAft>
              <a:buSzPts val="3600"/>
              <a:buNone/>
            </a:pPr>
            <a:r>
              <a:rPr lang="en-US"/>
              <a:t>to retain its intrinsic value over time.</a:t>
            </a:r>
            <a:endParaRPr/>
          </a:p>
          <a:p>
            <a:pPr marL="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For Example: </a:t>
            </a:r>
            <a:endParaRPr/>
          </a:p>
          <a:p>
            <a:pPr marL="0" lvl="0" indent="0" algn="l" rtl="0">
              <a:lnSpc>
                <a:spcPct val="100000"/>
              </a:lnSpc>
              <a:spcBef>
                <a:spcPts val="0"/>
              </a:spcBef>
              <a:spcAft>
                <a:spcPts val="0"/>
              </a:spcAft>
              <a:buSzPts val="3600"/>
              <a:buNone/>
            </a:pPr>
            <a:r>
              <a:rPr lang="en-US"/>
              <a:t>Gold coins or bars</a:t>
            </a:r>
            <a:endParaRPr/>
          </a:p>
          <a:p>
            <a:pPr marL="0" lvl="0" indent="0" algn="l" rtl="0">
              <a:lnSpc>
                <a:spcPct val="100000"/>
              </a:lnSpc>
              <a:spcBef>
                <a:spcPts val="0"/>
              </a:spcBef>
              <a:spcAft>
                <a:spcPts val="0"/>
              </a:spcAft>
              <a:buSzPts val="3600"/>
              <a:buNone/>
            </a:pPr>
            <a:endParaRPr/>
          </a:p>
        </p:txBody>
      </p:sp>
      <p:pic>
        <p:nvPicPr>
          <p:cNvPr id="145" name="Google Shape;145;g2b146b55f92_0_83"/>
          <p:cNvPicPr preferRelativeResize="0"/>
          <p:nvPr/>
        </p:nvPicPr>
        <p:blipFill rotWithShape="1">
          <a:blip r:embed="rId3">
            <a:alphaModFix/>
          </a:blip>
          <a:srcRect/>
          <a:stretch/>
        </p:blipFill>
        <p:spPr>
          <a:xfrm>
            <a:off x="6146425" y="1722963"/>
            <a:ext cx="5025976" cy="5025976"/>
          </a:xfrm>
          <a:prstGeom prst="rect">
            <a:avLst/>
          </a:prstGeom>
          <a:noFill/>
          <a:ln>
            <a:noFill/>
          </a:ln>
        </p:spPr>
      </p:pic>
      <p:sp>
        <p:nvSpPr>
          <p:cNvPr id="146" name="Google Shape;146;g2b146b55f92_0_83"/>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47" name="Google Shape;147;g2b146b55f92_0_83"/>
          <p:cNvPicPr preferRelativeResize="0"/>
          <p:nvPr/>
        </p:nvPicPr>
        <p:blipFill rotWithShape="1">
          <a:blip r:embed="rId4">
            <a:alphaModFix/>
          </a:blip>
          <a:srcRect/>
          <a:stretch/>
        </p:blipFill>
        <p:spPr>
          <a:xfrm>
            <a:off x="4549813" y="6231525"/>
            <a:ext cx="3076725" cy="51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146b55f92_0_9"/>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g2b146b55f92_0_9"/>
          <p:cNvSpPr txBox="1"/>
          <p:nvPr/>
        </p:nvSpPr>
        <p:spPr>
          <a:xfrm>
            <a:off x="1432400" y="992175"/>
            <a:ext cx="9026400" cy="1073700"/>
          </a:xfrm>
          <a:prstGeom prst="rect">
            <a:avLst/>
          </a:prstGeom>
          <a:noFill/>
          <a:ln>
            <a:noFill/>
          </a:ln>
        </p:spPr>
        <p:txBody>
          <a:bodyPr spcFirstLastPara="1" wrap="square" lIns="91425" tIns="45700" rIns="91425" bIns="45700" anchor="t" anchorCtr="0">
            <a:normAutofit fontScale="85000"/>
          </a:bodyPr>
          <a:lstStyle/>
          <a:p>
            <a:pPr marL="0" marR="0" lvl="0" indent="0" algn="l" rtl="0">
              <a:lnSpc>
                <a:spcPct val="90000"/>
              </a:lnSpc>
              <a:spcBef>
                <a:spcPts val="0"/>
              </a:spcBef>
              <a:spcAft>
                <a:spcPts val="0"/>
              </a:spcAft>
              <a:buClr>
                <a:srgbClr val="6468F4"/>
              </a:buClr>
              <a:buSzPct val="100000"/>
              <a:buFont typeface="Barlow Condensed"/>
              <a:buNone/>
            </a:pPr>
            <a:r>
              <a:rPr lang="en-US" sz="6000" b="1" i="0" u="none" strike="noStrike" cap="none">
                <a:solidFill>
                  <a:srgbClr val="6468F4"/>
                </a:solidFill>
                <a:latin typeface="Barlow Condensed"/>
                <a:ea typeface="Barlow Condensed"/>
                <a:cs typeface="Barlow Condensed"/>
                <a:sym typeface="Barlow Condensed"/>
              </a:rPr>
              <a:t>Why Bitcoin &amp; Altcoins Are Not Money</a:t>
            </a:r>
            <a:endParaRPr sz="1400" b="0" i="0" u="none" strike="noStrike" cap="none">
              <a:solidFill>
                <a:srgbClr val="000000"/>
              </a:solidFill>
              <a:latin typeface="Arial"/>
              <a:ea typeface="Arial"/>
              <a:cs typeface="Arial"/>
              <a:sym typeface="Arial"/>
            </a:endParaRPr>
          </a:p>
        </p:txBody>
      </p:sp>
      <p:sp>
        <p:nvSpPr>
          <p:cNvPr id="155" name="Google Shape;155;g2b146b55f92_0_9"/>
          <p:cNvSpPr txBox="1">
            <a:spLocks noGrp="1"/>
          </p:cNvSpPr>
          <p:nvPr>
            <p:ph type="body" idx="1"/>
          </p:nvPr>
        </p:nvSpPr>
        <p:spPr>
          <a:xfrm>
            <a:off x="1343025" y="2152500"/>
            <a:ext cx="47904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b="1">
                <a:latin typeface="Work Sans"/>
                <a:ea typeface="Work Sans"/>
                <a:cs typeface="Work Sans"/>
                <a:sym typeface="Work Sans"/>
              </a:rPr>
              <a:t>Test #1:</a:t>
            </a:r>
            <a:r>
              <a:rPr lang="en-US"/>
              <a:t> BTC isn’t a medium of exchange because it is not widely accepted. When BTC is used, it is converted to USD to calculate the price.</a:t>
            </a:r>
            <a:endParaRPr/>
          </a:p>
          <a:p>
            <a:pPr marL="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For Example: </a:t>
            </a:r>
            <a:endParaRPr/>
          </a:p>
          <a:p>
            <a:pPr marL="0" lvl="0" indent="0" algn="l" rtl="0">
              <a:lnSpc>
                <a:spcPct val="100000"/>
              </a:lnSpc>
              <a:spcBef>
                <a:spcPts val="0"/>
              </a:spcBef>
              <a:spcAft>
                <a:spcPts val="0"/>
              </a:spcAft>
              <a:buSzPts val="3600"/>
              <a:buNone/>
            </a:pPr>
            <a:r>
              <a:rPr lang="en-US"/>
              <a:t>Tesla accepted BTC as payment, but later stopped.</a:t>
            </a:r>
            <a:endParaRPr/>
          </a:p>
        </p:txBody>
      </p:sp>
      <p:pic>
        <p:nvPicPr>
          <p:cNvPr id="156" name="Google Shape;156;g2b146b55f92_0_9"/>
          <p:cNvPicPr preferRelativeResize="0"/>
          <p:nvPr/>
        </p:nvPicPr>
        <p:blipFill rotWithShape="1">
          <a:blip r:embed="rId3">
            <a:alphaModFix/>
          </a:blip>
          <a:srcRect/>
          <a:stretch/>
        </p:blipFill>
        <p:spPr>
          <a:xfrm>
            <a:off x="6238100" y="2152500"/>
            <a:ext cx="4790400" cy="3681444"/>
          </a:xfrm>
          <a:prstGeom prst="rect">
            <a:avLst/>
          </a:prstGeom>
          <a:noFill/>
          <a:ln>
            <a:noFill/>
          </a:ln>
          <a:effectLst>
            <a:outerShdw blurRad="128588" dist="161925" dir="2400000" algn="bl" rotWithShape="0">
              <a:srgbClr val="000000">
                <a:alpha val="40000"/>
              </a:srgbClr>
            </a:outerShdw>
          </a:effectLst>
        </p:spPr>
      </p:pic>
      <p:sp>
        <p:nvSpPr>
          <p:cNvPr id="157" name="Google Shape;157;g2b146b55f92_0_9"/>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58" name="Google Shape;158;g2b146b55f92_0_9"/>
          <p:cNvPicPr preferRelativeResize="0"/>
          <p:nvPr/>
        </p:nvPicPr>
        <p:blipFill rotWithShape="1">
          <a:blip r:embed="rId4">
            <a:alphaModFix/>
          </a:blip>
          <a:srcRect/>
          <a:stretch/>
        </p:blipFill>
        <p:spPr>
          <a:xfrm>
            <a:off x="4549813" y="6231525"/>
            <a:ext cx="3076725" cy="51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b146b55f92_0_17"/>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g2b146b55f92_0_17"/>
          <p:cNvSpPr txBox="1"/>
          <p:nvPr/>
        </p:nvSpPr>
        <p:spPr>
          <a:xfrm>
            <a:off x="1472425" y="706350"/>
            <a:ext cx="9026400" cy="1073700"/>
          </a:xfrm>
          <a:prstGeom prst="rect">
            <a:avLst/>
          </a:prstGeom>
          <a:noFill/>
          <a:ln>
            <a:noFill/>
          </a:ln>
        </p:spPr>
        <p:txBody>
          <a:bodyPr spcFirstLastPara="1" wrap="square" lIns="91425" tIns="45700" rIns="91425" bIns="45700" anchor="t" anchorCtr="0">
            <a:normAutofit fontScale="85000"/>
          </a:bodyPr>
          <a:lstStyle/>
          <a:p>
            <a:pPr marL="0" marR="0" lvl="0" indent="0" algn="l" rtl="0">
              <a:lnSpc>
                <a:spcPct val="90000"/>
              </a:lnSpc>
              <a:spcBef>
                <a:spcPts val="0"/>
              </a:spcBef>
              <a:spcAft>
                <a:spcPts val="0"/>
              </a:spcAft>
              <a:buClr>
                <a:srgbClr val="6468F4"/>
              </a:buClr>
              <a:buSzPct val="100000"/>
              <a:buFont typeface="Barlow Condensed"/>
              <a:buNone/>
            </a:pPr>
            <a:r>
              <a:rPr lang="en-US" sz="6000" b="1" i="0" u="none" strike="noStrike" cap="none">
                <a:solidFill>
                  <a:srgbClr val="6468F4"/>
                </a:solidFill>
                <a:latin typeface="Barlow Condensed"/>
                <a:ea typeface="Barlow Condensed"/>
                <a:cs typeface="Barlow Condensed"/>
                <a:sym typeface="Barlow Condensed"/>
              </a:rPr>
              <a:t>Why Bitcoin &amp; Altcoins Are Not Money</a:t>
            </a:r>
            <a:endParaRPr sz="1400" b="0" i="0" u="none" strike="noStrike" cap="none">
              <a:solidFill>
                <a:srgbClr val="000000"/>
              </a:solidFill>
              <a:latin typeface="Arial"/>
              <a:ea typeface="Arial"/>
              <a:cs typeface="Arial"/>
              <a:sym typeface="Arial"/>
            </a:endParaRPr>
          </a:p>
        </p:txBody>
      </p:sp>
      <p:sp>
        <p:nvSpPr>
          <p:cNvPr id="166" name="Google Shape;166;g2b146b55f92_0_17"/>
          <p:cNvSpPr txBox="1">
            <a:spLocks noGrp="1"/>
          </p:cNvSpPr>
          <p:nvPr>
            <p:ph type="body" idx="1"/>
          </p:nvPr>
        </p:nvSpPr>
        <p:spPr>
          <a:xfrm>
            <a:off x="1472425" y="1981100"/>
            <a:ext cx="47904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b="1">
                <a:latin typeface="Work Sans"/>
                <a:ea typeface="Work Sans"/>
                <a:cs typeface="Work Sans"/>
                <a:sym typeface="Work Sans"/>
              </a:rPr>
              <a:t>Test #2:</a:t>
            </a:r>
            <a:r>
              <a:rPr lang="en-US"/>
              <a:t> BTC isn’t a unit of account because the price changes so rapidly.</a:t>
            </a:r>
            <a:endParaRPr/>
          </a:p>
          <a:p>
            <a:pPr marL="22860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For Example: </a:t>
            </a:r>
            <a:endParaRPr/>
          </a:p>
          <a:p>
            <a:pPr marL="0" lvl="0" indent="0" algn="l" rtl="0">
              <a:lnSpc>
                <a:spcPct val="100000"/>
              </a:lnSpc>
              <a:spcBef>
                <a:spcPts val="0"/>
              </a:spcBef>
              <a:spcAft>
                <a:spcPts val="0"/>
              </a:spcAft>
              <a:buSzPts val="3600"/>
              <a:buNone/>
            </a:pPr>
            <a:r>
              <a:rPr lang="en-US"/>
              <a:t>How many pizzas can you buy with a bitcoin?</a:t>
            </a:r>
            <a:endParaRPr/>
          </a:p>
        </p:txBody>
      </p:sp>
      <p:sp>
        <p:nvSpPr>
          <p:cNvPr id="167" name="Google Shape;167;g2b146b55f92_0_1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68" name="Google Shape;168;g2b146b55f92_0_17"/>
          <p:cNvPicPr preferRelativeResize="0"/>
          <p:nvPr/>
        </p:nvPicPr>
        <p:blipFill rotWithShape="1">
          <a:blip r:embed="rId3">
            <a:alphaModFix/>
          </a:blip>
          <a:srcRect/>
          <a:stretch/>
        </p:blipFill>
        <p:spPr>
          <a:xfrm>
            <a:off x="4549813" y="6231525"/>
            <a:ext cx="3076725" cy="510225"/>
          </a:xfrm>
          <a:prstGeom prst="rect">
            <a:avLst/>
          </a:prstGeom>
          <a:noFill/>
          <a:ln>
            <a:noFill/>
          </a:ln>
        </p:spPr>
      </p:pic>
      <p:pic>
        <p:nvPicPr>
          <p:cNvPr id="169" name="Google Shape;169;g2b146b55f92_0_17"/>
          <p:cNvPicPr preferRelativeResize="0"/>
          <p:nvPr/>
        </p:nvPicPr>
        <p:blipFill rotWithShape="1">
          <a:blip r:embed="rId4">
            <a:alphaModFix/>
          </a:blip>
          <a:srcRect/>
          <a:stretch/>
        </p:blipFill>
        <p:spPr>
          <a:xfrm>
            <a:off x="6436225" y="1553600"/>
            <a:ext cx="3884688" cy="4819150"/>
          </a:xfrm>
          <a:prstGeom prst="rect">
            <a:avLst/>
          </a:prstGeom>
          <a:noFill/>
          <a:ln>
            <a:noFill/>
          </a:ln>
          <a:effectLst>
            <a:outerShdw blurRad="128588" dist="161925" dir="2400000" algn="b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146b55f92_0_29"/>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g2b146b55f92_0_29"/>
          <p:cNvSpPr txBox="1">
            <a:spLocks noGrp="1"/>
          </p:cNvSpPr>
          <p:nvPr>
            <p:ph type="body" idx="1"/>
          </p:nvPr>
        </p:nvSpPr>
        <p:spPr>
          <a:xfrm>
            <a:off x="953075" y="1887050"/>
            <a:ext cx="47904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b="1">
                <a:latin typeface="Work Sans"/>
                <a:ea typeface="Work Sans"/>
                <a:cs typeface="Work Sans"/>
                <a:sym typeface="Work Sans"/>
              </a:rPr>
              <a:t>Test #3:</a:t>
            </a:r>
            <a:r>
              <a:rPr lang="en-US"/>
              <a:t> BTC isn’t a store of value because the price is too volatile.</a:t>
            </a:r>
            <a:endParaRPr/>
          </a:p>
          <a:p>
            <a:pPr marL="228600" lvl="0" indent="-228600" algn="l" rtl="0">
              <a:lnSpc>
                <a:spcPct val="100000"/>
              </a:lnSpc>
              <a:spcBef>
                <a:spcPts val="0"/>
              </a:spcBef>
              <a:spcAft>
                <a:spcPts val="0"/>
              </a:spcAft>
              <a:buSzPts val="3600"/>
              <a:buChar char="•"/>
            </a:pPr>
            <a:r>
              <a:rPr lang="en-US"/>
              <a:t>What will Bitcoin be worth in one year? (No one knows)</a:t>
            </a:r>
            <a:endParaRPr/>
          </a:p>
          <a:p>
            <a:pPr marL="228600" lvl="0" indent="-228600" algn="l" rtl="0">
              <a:lnSpc>
                <a:spcPct val="100000"/>
              </a:lnSpc>
              <a:spcBef>
                <a:spcPts val="0"/>
              </a:spcBef>
              <a:spcAft>
                <a:spcPts val="0"/>
              </a:spcAft>
              <a:buSzPts val="3600"/>
              <a:buChar char="•"/>
            </a:pPr>
            <a:r>
              <a:rPr lang="en-US"/>
              <a:t>We do know what USD will buy, (with some uncertainty for inflation).</a:t>
            </a:r>
            <a:endParaRPr/>
          </a:p>
        </p:txBody>
      </p:sp>
      <p:sp>
        <p:nvSpPr>
          <p:cNvPr id="177" name="Google Shape;177;g2b146b55f92_0_29"/>
          <p:cNvSpPr txBox="1"/>
          <p:nvPr/>
        </p:nvSpPr>
        <p:spPr>
          <a:xfrm>
            <a:off x="1472425" y="706350"/>
            <a:ext cx="9026400" cy="1073700"/>
          </a:xfrm>
          <a:prstGeom prst="rect">
            <a:avLst/>
          </a:prstGeom>
          <a:noFill/>
          <a:ln>
            <a:noFill/>
          </a:ln>
        </p:spPr>
        <p:txBody>
          <a:bodyPr spcFirstLastPara="1" wrap="square" lIns="91425" tIns="45700" rIns="91425" bIns="45700" anchor="t" anchorCtr="0">
            <a:normAutofit fontScale="85000"/>
          </a:bodyPr>
          <a:lstStyle/>
          <a:p>
            <a:pPr marL="0" marR="0" lvl="0" indent="0" algn="l" rtl="0">
              <a:lnSpc>
                <a:spcPct val="90000"/>
              </a:lnSpc>
              <a:spcBef>
                <a:spcPts val="0"/>
              </a:spcBef>
              <a:spcAft>
                <a:spcPts val="0"/>
              </a:spcAft>
              <a:buClr>
                <a:srgbClr val="6468F4"/>
              </a:buClr>
              <a:buSzPct val="100000"/>
              <a:buFont typeface="Barlow Condensed"/>
              <a:buNone/>
            </a:pPr>
            <a:r>
              <a:rPr lang="en-US" sz="6000" b="1" i="0" u="none" strike="noStrike" cap="none">
                <a:solidFill>
                  <a:srgbClr val="6468F4"/>
                </a:solidFill>
                <a:latin typeface="Barlow Condensed"/>
                <a:ea typeface="Barlow Condensed"/>
                <a:cs typeface="Barlow Condensed"/>
                <a:sym typeface="Barlow Condensed"/>
              </a:rPr>
              <a:t>Why Bitcoin &amp; Altcoins Are Not Money</a:t>
            </a:r>
            <a:endParaRPr sz="1400" b="0" i="0" u="none" strike="noStrike" cap="none">
              <a:solidFill>
                <a:srgbClr val="000000"/>
              </a:solidFill>
              <a:latin typeface="Arial"/>
              <a:ea typeface="Arial"/>
              <a:cs typeface="Arial"/>
              <a:sym typeface="Arial"/>
            </a:endParaRPr>
          </a:p>
        </p:txBody>
      </p:sp>
      <p:sp>
        <p:nvSpPr>
          <p:cNvPr id="178" name="Google Shape;178;g2b146b55f92_0_29"/>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p:txBody>
      </p:sp>
      <p:pic>
        <p:nvPicPr>
          <p:cNvPr id="179" name="Google Shape;179;g2b146b55f92_0_29"/>
          <p:cNvPicPr preferRelativeResize="0"/>
          <p:nvPr/>
        </p:nvPicPr>
        <p:blipFill rotWithShape="1">
          <a:blip r:embed="rId3">
            <a:alphaModFix/>
          </a:blip>
          <a:srcRect/>
          <a:stretch/>
        </p:blipFill>
        <p:spPr>
          <a:xfrm>
            <a:off x="4549813" y="6231525"/>
            <a:ext cx="3076725" cy="510225"/>
          </a:xfrm>
          <a:prstGeom prst="rect">
            <a:avLst/>
          </a:prstGeom>
          <a:noFill/>
          <a:ln>
            <a:noFill/>
          </a:ln>
        </p:spPr>
      </p:pic>
      <p:pic>
        <p:nvPicPr>
          <p:cNvPr id="180" name="Google Shape;180;g2b146b55f92_0_29"/>
          <p:cNvPicPr preferRelativeResize="0"/>
          <p:nvPr/>
        </p:nvPicPr>
        <p:blipFill rotWithShape="1">
          <a:blip r:embed="rId4">
            <a:alphaModFix/>
          </a:blip>
          <a:srcRect/>
          <a:stretch/>
        </p:blipFill>
        <p:spPr>
          <a:xfrm>
            <a:off x="5921725" y="1551050"/>
            <a:ext cx="5699781" cy="4773150"/>
          </a:xfrm>
          <a:prstGeom prst="rect">
            <a:avLst/>
          </a:prstGeom>
          <a:noFill/>
          <a:ln>
            <a:noFill/>
          </a:ln>
          <a:effectLst>
            <a:outerShdw blurRad="128588" dist="161925" dir="2400000" algn="b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2272</Words>
  <Application>Microsoft Office PowerPoint</Application>
  <PresentationFormat>Widescreen</PresentationFormat>
  <Paragraphs>149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Work Sans Medium</vt:lpstr>
      <vt:lpstr>Calibri</vt:lpstr>
      <vt:lpstr>Work Sans</vt:lpstr>
      <vt:lpstr>Arial</vt:lpstr>
      <vt:lpstr>Barlow Condensed</vt:lpstr>
      <vt:lpstr>Roboto</vt:lpstr>
      <vt:lpstr>Office Theme</vt:lpstr>
      <vt:lpstr>PowerPoint Presentation</vt:lpstr>
      <vt:lpstr>PowerPoint Presentation</vt:lpstr>
      <vt:lpstr>Introduction to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lpstr>Discussion Questions</vt:lpstr>
      <vt:lpstr>Discussion Questions</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Zoë Woodrow</dc:creator>
  <cp:lastModifiedBy>Cassandra Wood</cp:lastModifiedBy>
  <cp:revision>1</cp:revision>
  <dcterms:created xsi:type="dcterms:W3CDTF">2023-08-13T00:06:42Z</dcterms:created>
  <dcterms:modified xsi:type="dcterms:W3CDTF">2024-01-26T15:37:36Z</dcterms:modified>
</cp:coreProperties>
</file>